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4"/>
  </p:notesMasterIdLst>
  <p:sldIdLst>
    <p:sldId id="256" r:id="rId2"/>
    <p:sldId id="257" r:id="rId3"/>
    <p:sldId id="258" r:id="rId4"/>
    <p:sldId id="259" r:id="rId5"/>
    <p:sldId id="260" r:id="rId6"/>
    <p:sldId id="261" r:id="rId7"/>
    <p:sldId id="319"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 id="276"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6" r:id="rId60"/>
    <p:sldId id="317" r:id="rId61"/>
    <p:sldId id="318" r:id="rId62"/>
    <p:sldId id="315" r:id="rId63"/>
  </p:sldIdLst>
  <p:sldSz cx="9144000" cy="5143500" type="screen16x9"/>
  <p:notesSz cx="6858000" cy="9144000"/>
  <p:embeddedFontLst>
    <p:embeddedFont>
      <p:font typeface="Cambria Math" panose="02040503050406030204" pitchFamily="18" charset="0"/>
      <p:regular r:id="rId65"/>
    </p:embeddedFont>
    <p:embeddedFont>
      <p:font typeface="Economica" panose="020B0604020202020204" charset="0"/>
      <p:regular r:id="rId66"/>
      <p:bold r:id="rId67"/>
      <p:italic r:id="rId68"/>
      <p:boldItalic r:id="rId69"/>
    </p:embeddedFont>
    <p:embeddedFont>
      <p:font typeface="Open Sans"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638" autoAdjust="0"/>
  </p:normalViewPr>
  <p:slideViewPr>
    <p:cSldViewPr snapToGrid="0">
      <p:cViewPr varScale="1">
        <p:scale>
          <a:sx n="125" d="100"/>
          <a:sy n="125" d="100"/>
        </p:scale>
        <p:origin x="-1140" y="-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font" Target="fonts/font4.fntdata"/><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2.fntdata"/><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1.fntdata"/><Relationship Id="rId73"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font" Target="fonts/font5.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6.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19933377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Ok, let’s get started. </a:t>
            </a:r>
            <a:r>
              <a:rPr lang="en-US" dirty="0" smtClean="0"/>
              <a:t>Thank you for</a:t>
            </a:r>
            <a:r>
              <a:rPr lang="en-US" baseline="0" dirty="0" smtClean="0"/>
              <a:t> being here today for my thesis defense. I am excited to present my work titled: “Machine Learning Techniques for the Detection of Powdery Mildew in Vineyards”. Before I start, I want to thank Dr. </a:t>
            </a:r>
            <a:r>
              <a:rPr lang="en-US" baseline="0" dirty="0" err="1" smtClean="0"/>
              <a:t>Raheja</a:t>
            </a:r>
            <a:r>
              <a:rPr lang="en-US" baseline="0" dirty="0" smtClean="0"/>
              <a:t> and Dr. Bhandari for letting me join this project and work with great people and technology. The chance to work on a real problem and offer a solution that can boost agricultural output has meant a lot to me</a:t>
            </a:r>
            <a:r>
              <a:rPr lang="en-US" baseline="0" dirty="0" smtClean="0"/>
              <a:t>. I’m really excited to share this work with you. It’s taken a lot of work to get here from many people: Tristan and the flight team, as well as Cristobal and the plant science team as well as everyone in the computer science department. So let’s get into it!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1fb366e17b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1fb366e17b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31fb366e17b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31fb366e17b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1fb366e17b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1fb366e17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1d984f45f1_1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1d984f45f1_1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31fb366e17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31fb366e17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240195019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240195019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2401950196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240195019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is</a:t>
            </a:r>
            <a:r>
              <a:rPr lang="en-US" baseline="0" dirty="0" smtClean="0"/>
              <a:t> a look at the entire field. It is a large area with a lot of vines. However, the drone flyover only takes about 10 minutes which shows how effective it is.</a:t>
            </a: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2401950196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240195019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1d984f45f1_1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1d984f45f1_1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1fb366e17b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1fb366e17b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1d984f45f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1d984f45f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1d984f45f1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1d984f45f1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Using an</a:t>
            </a:r>
            <a:r>
              <a:rPr lang="en-US" baseline="0" dirty="0" smtClean="0"/>
              <a:t> extendable selfie stick for phone image capturing would give better, more consistent results.</a:t>
            </a: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1fb366e17b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1fb366e17b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2401950196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2401950196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is the path</a:t>
            </a:r>
            <a:r>
              <a:rPr lang="en-US" baseline="0" dirty="0" smtClean="0"/>
              <a:t> that the drone takes while flying. The </a:t>
            </a:r>
            <a:r>
              <a:rPr lang="en-US" baseline="0" dirty="0" smtClean="0"/>
              <a:t>images </a:t>
            </a:r>
            <a:r>
              <a:rPr lang="en-US" baseline="0" dirty="0" smtClean="0"/>
              <a:t>are not too large from the </a:t>
            </a:r>
            <a:r>
              <a:rPr lang="en" dirty="0" smtClean="0"/>
              <a:t>Phantom </a:t>
            </a:r>
            <a:r>
              <a:rPr lang="en" dirty="0" smtClean="0"/>
              <a:t>4 in terms of ground area. </a:t>
            </a:r>
            <a:r>
              <a:rPr lang="en" dirty="0" smtClean="0"/>
              <a:t>The entire vineyard </a:t>
            </a:r>
            <a:r>
              <a:rPr lang="en" dirty="0" smtClean="0"/>
              <a:t>is captured in </a:t>
            </a:r>
            <a:r>
              <a:rPr lang="en" dirty="0" smtClean="0"/>
              <a:t>about </a:t>
            </a:r>
            <a:r>
              <a:rPr lang="en" dirty="0" smtClean="0"/>
              <a:t>250 </a:t>
            </a:r>
            <a:r>
              <a:rPr lang="en" dirty="0" smtClean="0"/>
              <a:t>individual</a:t>
            </a:r>
            <a:r>
              <a:rPr lang="en" baseline="0" dirty="0" smtClean="0"/>
              <a:t> images</a:t>
            </a:r>
            <a:r>
              <a:rPr lang="en" baseline="0" dirty="0" smtClean="0"/>
              <a:t>. We now have RGB imagery captured at 5 meters and 7 meters from September 3</a:t>
            </a:r>
            <a:r>
              <a:rPr lang="en" baseline="30000" dirty="0" smtClean="0"/>
              <a:t>rd</a:t>
            </a:r>
            <a:r>
              <a:rPr lang="en" baseline="0" dirty="0" smtClean="0"/>
              <a:t> to December 3</a:t>
            </a:r>
            <a:r>
              <a:rPr lang="en" baseline="30000" dirty="0" smtClean="0"/>
              <a:t>rd</a:t>
            </a:r>
            <a:r>
              <a:rPr lang="en" baseline="0" dirty="0" smtClean="0"/>
              <a:t> 2024 that is ready to annotate (as of today, 12/17/24).</a:t>
            </a: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1fb366e17b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1fb366e17b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1fb366e17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1fb366e17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1fb366e17b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1fb366e17b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1fb366e17b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1fb366e17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Speaking about what Dr. Bhandari mentioned yesterday about rating</a:t>
            </a:r>
            <a:r>
              <a:rPr lang="en-US" baseline="0" dirty="0" smtClean="0"/>
              <a:t> the severity of the disease. I believe the step forward could be handing over this tool and the annotations to the plant science team. There are about 200 images like this per collection week. The drone instances I will mention later were close to 900 diseased patches which will all need to be done manually. Any one of us can highlight the healthy and diseased binary classification (which was completed by me and validated by Cristobal). However, in order to achieve the granularity of a 1-5 scale, this needs to be done by the plant science experts. So these are the steps forward I am proposing. What do you all think? Dr. Bhandari?</a:t>
            </a: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1fb366e17b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1fb366e17b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fb366e17b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fb366e17b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shows the first approach with larger bounding boxes. I aimed to capture</a:t>
            </a:r>
            <a:r>
              <a:rPr lang="en-US" baseline="0" dirty="0" smtClean="0"/>
              <a:t> as much vine as possible until running into dirt, metal wires, or any other obstructions. Even with an almost even class distribution, the models trained with this data became better at classifying the healthy class, which is not what we wanted. </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31fb366e17b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31fb366e17b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diseased boxes are much smaller. They target the PM and</a:t>
            </a:r>
            <a:r>
              <a:rPr lang="en-US" baseline="0" dirty="0" smtClean="0"/>
              <a:t> end when they start touching healthy leaves. </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240195019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240195019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1fb366e17b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1fb366e17b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a:t>
            </a:r>
            <a:r>
              <a:rPr lang="en-US" baseline="0" dirty="0" smtClean="0"/>
              <a:t> were the augmentations I used when training with the handheld data. The scale modifier was set with a higher range in order to help the model perform better on the drone data. The brightness, hue, and saturation values at the top are very important because the lighting conditions vary a lot between each image.</a:t>
            </a:r>
            <a:endParaRPr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1fb366e17b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1fb366e17b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31fb366e17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31fb366e17b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1fb366e17b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1fb366e17b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Now the healthy</a:t>
            </a:r>
            <a:r>
              <a:rPr lang="en-US" baseline="0" dirty="0" smtClean="0"/>
              <a:t> boxes are around the same size as the diseased ones, about 100 by 100 pixels. This class needed to be down-sampled as there are many more healthy leaves than diseased ones. </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1fb366e17b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1fb366e17b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Here is what the diseased annotations look like from the drone. It is possible still to see the PM from 5 meters and this resolution,</a:t>
            </a:r>
            <a:r>
              <a:rPr lang="en-US" baseline="0" dirty="0" smtClean="0"/>
              <a:t> but harder than the handheld camera. Taking the drone up to 7 meters makes this even more difficult.</a:t>
            </a:r>
            <a:endParaRPr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31fb366e17b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31fb366e17b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These augmentations</a:t>
            </a:r>
            <a:r>
              <a:rPr lang="en-US" baseline="0" dirty="0" smtClean="0"/>
              <a:t> are more specialized for the drone data and allow it to generalize and perform better regardless of the testing data.</a:t>
            </a:r>
            <a:endParaRPr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1fb366e17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1fb366e17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1fb366e17b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31fb366e17b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32401950196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32401950196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1d984f45f1_1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1d984f45f1_1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The first thing that stands out is YOLOv8,</a:t>
            </a:r>
            <a:r>
              <a:rPr lang="en-US" baseline="0" dirty="0" smtClean="0"/>
              <a:t> handheld training, and drone testing did not make any predictions. The model learned the handheld images and was not able to generalize on the drone images. This is where the models struggled the most: from handheld to drone. So training with drone data showed better results across the board. The best performing model is v10, handheld training, and handheld testing. Also of note, there are a lot of models that made no false positive predictions and achieved 100% </a:t>
            </a:r>
            <a:r>
              <a:rPr lang="en-US" baseline="0" dirty="0" err="1" smtClean="0"/>
              <a:t>percision</a:t>
            </a:r>
            <a:r>
              <a:rPr lang="en-US" baseline="0" dirty="0" smtClean="0"/>
              <a:t>. </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240195019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240195019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31fb366e17b_0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31fb366e17b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31fb366e17b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31fb366e17b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1d984f45f1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1d984f45f1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1fd2d8bace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1fd2d8bac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1fb366e17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1fb366e17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31fb366e17b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31fb366e17b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lot of the images contain collisions with the bounding boxes. The lower confidence</a:t>
            </a:r>
            <a:r>
              <a:rPr lang="en-US" baseline="0" dirty="0" smtClean="0"/>
              <a:t> predictions were removed in order to avoid inflating the true positive predictions. In the future, this can be handled in a more efficient manner</a:t>
            </a:r>
            <a:r>
              <a:rPr lang="en-US" baseline="0" dirty="0" smtClean="0"/>
              <a:t>.  My daughter looked at this image yesterday and wondered why “the sick leaves in the middle didn’t have a red box around them”. So that speaks to the amount of missed detections (false negatives). And how much we can see with just our eyes.</a:t>
            </a:r>
            <a:endParaRPr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31fb366e17b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31fb366e17b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 lot of false positive occurred when there is a circle of leaves and the center is a patch</a:t>
            </a:r>
            <a:r>
              <a:rPr lang="en-US" baseline="0" dirty="0" smtClean="0"/>
              <a:t> of dirt that resembles the coloring of PM. However, as shown, there is even a patch of sky that was labelled as diseased. A potential fix here is making the bounding box annotations larger so they have more context. That way the models can learn the vines from the miscellaneous objects. These predictions also happen because of the capture angle of the camera. The model is trained on drone images overhead. When it is tested on handheld images that show objects that are much farther away, it results in some of these false positives. </a:t>
            </a:r>
            <a:endParaRPr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31fb366e17b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31fb366e17b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1fb366e17b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1fb366e17b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This table shows the beginning of one of the output tables from the prediction algorithm. The GPS location is found with the center</a:t>
            </a:r>
            <a:r>
              <a:rPr lang="en-US" baseline="0" dirty="0" smtClean="0"/>
              <a:t> of the bounding box. The ground truth comes from the plant science team lead by Cristobal. The classification is either a true positive or false positive based on whether the two values match. The ratio between the two becomes the precision. This comes from the YOLOv10 model that was trained and tested with drone data.</a:t>
            </a: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31fd2d8bace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31fd2d8bace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1d984f45f1_1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1d984f45f1_1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31fb366e17b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31fb366e17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31fb366e17b_0_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5" name="Google Shape;405;g31fb366e17b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31fb366e17b_0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31fb366e17b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32401950196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3240195019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31d984f45f1_1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31d984f45f1_1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31fb366e17b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31fb366e17b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31d984f45f1_1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31d984f45f1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My recommendation going forward is to use drone images to train.</a:t>
            </a:r>
            <a:r>
              <a:rPr lang="en-US" baseline="0" dirty="0" smtClean="0"/>
              <a:t> The results were better across the board and reproducible. </a:t>
            </a:r>
            <a:endParaRPr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31d984f45f1_1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31d984f45f1_1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1d984f45f1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1d984f45f1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1d984f45f1_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1d984f45f1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1fb366e17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1fb366e17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58750" indent="0">
              <a:buNone/>
            </a:pPr>
            <a:r>
              <a:rPr lang="en-US" dirty="0" smtClean="0"/>
              <a:t>This</a:t>
            </a:r>
            <a:r>
              <a:rPr lang="en-US" baseline="0" dirty="0" smtClean="0"/>
              <a:t> image was taken up close with my cell phone camera. </a:t>
            </a:r>
            <a:r>
              <a:rPr lang="en-US" dirty="0" smtClean="0"/>
              <a:t>It </a:t>
            </a:r>
            <a:r>
              <a:rPr lang="en-US" baseline="0" dirty="0" smtClean="0"/>
              <a:t>shows a range of powdery mildew, starting with a white powder on the right hand side. And eventually it will get severe and kill the leaf causing damage shown in the middle of the image.</a:t>
            </a:r>
            <a:endParaRPr lang="en-US" dirty="0"/>
          </a:p>
        </p:txBody>
      </p:sp>
    </p:spTree>
    <p:extLst>
      <p:ext uri="{BB962C8B-B14F-4D97-AF65-F5344CB8AC3E}">
        <p14:creationId xmlns:p14="http://schemas.microsoft.com/office/powerpoint/2010/main" val="917905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31fb366e17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31fb366e17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1fb366e17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1fb366e17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3" name="Google Shape;13;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4" name="Google Shape;14;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5" name="Google Shape;15;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Google Shape;53;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5" name="Google Shape;55;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20" name="Google Shape;2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4" name="Google Shape;24;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8" name="Google Shape;28;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9" name="Google Shape;29;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0" name="Google Shape;30;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Google Shape;32;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3" name="Google Shape;33;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6" name="Google Shape;36;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8"/>
        <p:cNvGrpSpPr/>
        <p:nvPr/>
      </p:nvGrpSpPr>
      <p:grpSpPr>
        <a:xfrm>
          <a:off x="0" y="0"/>
          <a:ext cx="0" cy="0"/>
          <a:chOff x="0" y="0"/>
          <a:chExt cx="0" cy="0"/>
        </a:xfrm>
      </p:grpSpPr>
      <p:sp>
        <p:nvSpPr>
          <p:cNvPr id="39" name="Google Shape;39;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 name="Google Shape;44;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5" name="Google Shape;45;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rm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6" name="Google Shape;46;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7" name="Google Shape;47;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8" name="Google Shape;4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Google Shape;50;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1" name="Google Shape;51;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rm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0"/>
              </a:spcBef>
              <a:spcAft>
                <a:spcPts val="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3">
            <a:alphaModFix/>
          </a:blip>
          <a:stretch>
            <a:fillRect/>
          </a:stretch>
        </p:blipFill>
        <p:spPr>
          <a:xfrm>
            <a:off x="-181300" y="4528788"/>
            <a:ext cx="853824" cy="48027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doi.org/10.3390/rs13183612" TargetMode="External"/><Relationship Id="rId2" Type="http://schemas.openxmlformats.org/officeDocument/2006/relationships/hyperlink" Target="https://doi.org/10.1186/s13007-017-0198-y.%20Accessed%2014%20Apr.%202023"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hyperlink" Target="https://doi.org/10.1080/00103624.2012.675393"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3000" b="1" dirty="0" smtClean="0"/>
              <a:t>Machine </a:t>
            </a:r>
            <a:r>
              <a:rPr lang="en" sz="3000" b="1" dirty="0"/>
              <a:t>Learning Techniques for the Detection of Powdery Mildew in Vineyards</a:t>
            </a:r>
            <a:endParaRPr sz="3000" b="1" dirty="0"/>
          </a:p>
          <a:p>
            <a:pPr marL="0" lvl="0" indent="0" algn="l" rtl="0">
              <a:spcBef>
                <a:spcPts val="0"/>
              </a:spcBef>
              <a:spcAft>
                <a:spcPts val="0"/>
              </a:spcAft>
              <a:buNone/>
            </a:pPr>
            <a:endParaRPr sz="3000" dirty="0"/>
          </a:p>
          <a:p>
            <a:pPr marL="0" lvl="0" indent="0" algn="l" rtl="0">
              <a:spcBef>
                <a:spcPts val="0"/>
              </a:spcBef>
              <a:spcAft>
                <a:spcPts val="0"/>
              </a:spcAft>
              <a:buNone/>
            </a:pPr>
            <a:r>
              <a:rPr lang="en" sz="2400" dirty="0"/>
              <a:t>Michael Acosta</a:t>
            </a:r>
            <a:endParaRPr sz="2400" dirty="0"/>
          </a:p>
        </p:txBody>
      </p:sp>
      <p:sp>
        <p:nvSpPr>
          <p:cNvPr id="64" name="Google Shape;64;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Handheld Proximal Sensors</a:t>
            </a:r>
            <a:endParaRPr/>
          </a:p>
        </p:txBody>
      </p:sp>
      <p:sp>
        <p:nvSpPr>
          <p:cNvPr id="117" name="Google Shape;117;p2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Handheld farming devices, such as Chlorophyll Meters, NDVI Sensors, and Water Potential Meters, collect data to validate plant health.</a:t>
            </a:r>
            <a:endParaRPr dirty="0"/>
          </a:p>
          <a:p>
            <a:pPr marL="457200" lvl="0" indent="-342900" algn="l" rtl="0">
              <a:spcBef>
                <a:spcPts val="0"/>
              </a:spcBef>
              <a:spcAft>
                <a:spcPts val="0"/>
              </a:spcAft>
              <a:buSzPts val="1800"/>
              <a:buChar char="●"/>
            </a:pPr>
            <a:r>
              <a:rPr lang="en" dirty="0"/>
              <a:t>Some devices are field-usable, while others require lab testing, increasing cost and time.</a:t>
            </a:r>
            <a:endParaRPr dirty="0"/>
          </a:p>
          <a:p>
            <a:pPr marL="457200" lvl="0" indent="-342900" algn="l" rtl="0">
              <a:spcBef>
                <a:spcPts val="0"/>
              </a:spcBef>
              <a:spcAft>
                <a:spcPts val="0"/>
              </a:spcAft>
              <a:buSzPts val="1800"/>
              <a:buChar char="●"/>
            </a:pPr>
            <a:r>
              <a:rPr lang="en" dirty="0"/>
              <a:t>The SPAD 502 Chlorophyll Meter clamps onto leaves and measures chlorophyll nondestructively at two wavelengths.</a:t>
            </a:r>
            <a:endParaRPr dirty="0"/>
          </a:p>
          <a:p>
            <a:pPr marL="457200" lvl="0" indent="-342900" algn="l" rtl="0">
              <a:spcBef>
                <a:spcPts val="0"/>
              </a:spcBef>
              <a:spcAft>
                <a:spcPts val="0"/>
              </a:spcAft>
              <a:buSzPts val="1800"/>
              <a:buChar char="●"/>
            </a:pPr>
            <a:r>
              <a:rPr lang="en" dirty="0"/>
              <a:t>Chlorophyll measurements from the SPAD 502 allow quick nitrogen content </a:t>
            </a:r>
            <a:r>
              <a:rPr lang="en" dirty="0" smtClean="0"/>
              <a:t>calculation [8], </a:t>
            </a:r>
            <a:r>
              <a:rPr lang="en" dirty="0"/>
              <a:t>speeding up nitrogen level assessment compared to full-plant testing.</a:t>
            </a:r>
            <a:endParaRPr dirty="0"/>
          </a:p>
        </p:txBody>
      </p:sp>
      <p:sp>
        <p:nvSpPr>
          <p:cNvPr id="118" name="Google Shape;11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Drones and UAVs</a:t>
            </a:r>
            <a:endParaRPr/>
          </a:p>
        </p:txBody>
      </p:sp>
      <p:sp>
        <p:nvSpPr>
          <p:cNvPr id="124" name="Google Shape;124;p2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Drones offer scalability, completing tasks in a fraction of the time compared to handheld devices, with the added benefit of consistent data collection.</a:t>
            </a:r>
            <a:endParaRPr dirty="0"/>
          </a:p>
          <a:p>
            <a:pPr marL="457200" lvl="0" indent="-342900" algn="l" rtl="0">
              <a:spcBef>
                <a:spcPts val="0"/>
              </a:spcBef>
              <a:spcAft>
                <a:spcPts val="0"/>
              </a:spcAft>
              <a:buSzPts val="1800"/>
              <a:buChar char="●"/>
            </a:pPr>
            <a:r>
              <a:rPr lang="en" dirty="0"/>
              <a:t>Weekly UAV flyovers establish a field baseline, enabling efficient progress tracking and predicting PM severity and grain yield.</a:t>
            </a:r>
            <a:endParaRPr dirty="0"/>
          </a:p>
          <a:p>
            <a:pPr marL="457200" lvl="0" indent="-342900" algn="l" rtl="0">
              <a:spcBef>
                <a:spcPts val="0"/>
              </a:spcBef>
              <a:spcAft>
                <a:spcPts val="0"/>
              </a:spcAft>
              <a:buSzPts val="1800"/>
              <a:buChar char="●"/>
            </a:pPr>
            <a:r>
              <a:rPr lang="en" dirty="0" smtClean="0"/>
              <a:t>Satellite imagery </a:t>
            </a:r>
            <a:r>
              <a:rPr lang="en" dirty="0"/>
              <a:t>provides structured data for broader applications like urban planning and climate </a:t>
            </a:r>
            <a:r>
              <a:rPr lang="en" dirty="0" smtClean="0"/>
              <a:t>change [9].</a:t>
            </a:r>
            <a:endParaRPr dirty="0"/>
          </a:p>
        </p:txBody>
      </p:sp>
      <p:sp>
        <p:nvSpPr>
          <p:cNvPr id="125" name="Google Shape;125;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Security Challenges</a:t>
            </a:r>
            <a:endParaRPr/>
          </a:p>
        </p:txBody>
      </p:sp>
      <p:sp>
        <p:nvSpPr>
          <p:cNvPr id="131" name="Google Shape;131;p2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Precision agriculture faces vulnerabilities, including pranks and state-sponsored attacks, with an estimated $10 million in economic losses </a:t>
            </a:r>
            <a:r>
              <a:rPr lang="en" dirty="0" smtClean="0"/>
              <a:t>globally [10].</a:t>
            </a:r>
            <a:endParaRPr dirty="0"/>
          </a:p>
          <a:p>
            <a:pPr marL="457200" lvl="0" indent="-342900" algn="l" rtl="0">
              <a:spcBef>
                <a:spcPts val="0"/>
              </a:spcBef>
              <a:spcAft>
                <a:spcPts val="0"/>
              </a:spcAft>
              <a:buSzPts val="1800"/>
              <a:buChar char="●"/>
            </a:pPr>
            <a:r>
              <a:rPr lang="en" dirty="0"/>
              <a:t>Potential attack types include reverse engineering, MITM, spoofing, DoS, false data injection, and RF </a:t>
            </a:r>
            <a:r>
              <a:rPr lang="en" dirty="0" smtClean="0"/>
              <a:t>jamming [10].</a:t>
            </a:r>
            <a:endParaRPr dirty="0"/>
          </a:p>
          <a:p>
            <a:pPr marL="457200" lvl="0" indent="-342900" algn="l" rtl="0">
              <a:spcBef>
                <a:spcPts val="0"/>
              </a:spcBef>
              <a:spcAft>
                <a:spcPts val="0"/>
              </a:spcAft>
              <a:buSzPts val="1800"/>
              <a:buChar char="●"/>
            </a:pPr>
            <a:r>
              <a:rPr lang="en" dirty="0"/>
              <a:t>Data poisoning is a risk with computer vision and ML; federated learning can secure models by training them locally and updating only with consensus, while mitigating </a:t>
            </a:r>
            <a:r>
              <a:rPr lang="en" dirty="0" smtClean="0"/>
              <a:t>risks [10].</a:t>
            </a:r>
            <a:endParaRPr dirty="0"/>
          </a:p>
        </p:txBody>
      </p:sp>
      <p:sp>
        <p:nvSpPr>
          <p:cNvPr id="132" name="Google Shape;13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Introduction</a:t>
            </a:r>
            <a:endParaRPr/>
          </a:p>
        </p:txBody>
      </p:sp>
      <p:sp>
        <p:nvSpPr>
          <p:cNvPr id="145" name="Google Shape;145;p2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AI and ML in precision agriculture identify crops, weeds, and diseases via drones.</a:t>
            </a:r>
            <a:endParaRPr/>
          </a:p>
          <a:p>
            <a:pPr marL="457200" lvl="0" indent="-342900" algn="l" rtl="0">
              <a:spcBef>
                <a:spcPts val="0"/>
              </a:spcBef>
              <a:spcAft>
                <a:spcPts val="0"/>
              </a:spcAft>
              <a:buSzPts val="1800"/>
              <a:buChar char="●"/>
            </a:pPr>
            <a:r>
              <a:rPr lang="en"/>
              <a:t>Powdery mildew (PM) is a major challenge for vineyards.</a:t>
            </a:r>
            <a:endParaRPr/>
          </a:p>
          <a:p>
            <a:pPr marL="457200" lvl="0" indent="-342900" algn="l" rtl="0">
              <a:spcBef>
                <a:spcPts val="0"/>
              </a:spcBef>
              <a:spcAft>
                <a:spcPts val="0"/>
              </a:spcAft>
              <a:buSzPts val="1800"/>
              <a:buChar char="●"/>
            </a:pPr>
            <a:r>
              <a:rPr lang="en"/>
              <a:t>Early PM detection is critical; visible symptoms appear too late for action.</a:t>
            </a:r>
            <a:endParaRPr/>
          </a:p>
          <a:p>
            <a:pPr marL="457200" lvl="0" indent="-342900" algn="l" rtl="0">
              <a:spcBef>
                <a:spcPts val="0"/>
              </a:spcBef>
              <a:spcAft>
                <a:spcPts val="0"/>
              </a:spcAft>
              <a:buSzPts val="1800"/>
              <a:buChar char="●"/>
            </a:pPr>
            <a:r>
              <a:rPr lang="en"/>
              <a:t>Hyperspectral imaging aids detection but is computationally expensive.</a:t>
            </a:r>
            <a:endParaRPr/>
          </a:p>
        </p:txBody>
      </p:sp>
      <p:sp>
        <p:nvSpPr>
          <p:cNvPr id="146" name="Google Shape;14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Introduction</a:t>
            </a:r>
            <a:endParaRPr/>
          </a:p>
        </p:txBody>
      </p:sp>
      <p:sp>
        <p:nvSpPr>
          <p:cNvPr id="152" name="Google Shape;152;p2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YOLO model proposed for </a:t>
            </a:r>
            <a:r>
              <a:rPr lang="en" dirty="0" smtClean="0"/>
              <a:t>PM </a:t>
            </a:r>
            <a:r>
              <a:rPr lang="en" dirty="0"/>
              <a:t>detection using conventional images.</a:t>
            </a:r>
            <a:endParaRPr dirty="0"/>
          </a:p>
          <a:p>
            <a:pPr marL="457200" lvl="0" indent="-342900" algn="l" rtl="0">
              <a:spcBef>
                <a:spcPts val="0"/>
              </a:spcBef>
              <a:spcAft>
                <a:spcPts val="0"/>
              </a:spcAft>
              <a:buSzPts val="1800"/>
              <a:buChar char="●"/>
            </a:pPr>
            <a:r>
              <a:rPr lang="en" dirty="0"/>
              <a:t>Model trained on annotated cell phone and drone images.</a:t>
            </a:r>
            <a:endParaRPr dirty="0"/>
          </a:p>
          <a:p>
            <a:pPr marL="457200" lvl="0" indent="-342900" algn="l" rtl="0">
              <a:spcBef>
                <a:spcPts val="0"/>
              </a:spcBef>
              <a:spcAft>
                <a:spcPts val="0"/>
              </a:spcAft>
              <a:buSzPts val="1800"/>
              <a:buChar char="●"/>
            </a:pPr>
            <a:r>
              <a:rPr lang="en" dirty="0"/>
              <a:t>Provides actionable insights and early warning for PM levels.</a:t>
            </a:r>
            <a:endParaRPr dirty="0"/>
          </a:p>
          <a:p>
            <a:pPr marL="457200" lvl="0" indent="-342900" algn="l" rtl="0">
              <a:spcBef>
                <a:spcPts val="0"/>
              </a:spcBef>
              <a:spcAft>
                <a:spcPts val="0"/>
              </a:spcAft>
              <a:buSzPts val="1800"/>
              <a:buChar char="●"/>
            </a:pPr>
            <a:r>
              <a:rPr lang="en" dirty="0"/>
              <a:t>Red Zinfandel grapes at Cal Poly Pomona are highly susceptible to PM.</a:t>
            </a:r>
            <a:endParaRPr dirty="0"/>
          </a:p>
          <a:p>
            <a:pPr marL="457200" lvl="0" indent="-342900" algn="l" rtl="0">
              <a:spcBef>
                <a:spcPts val="0"/>
              </a:spcBef>
              <a:spcAft>
                <a:spcPts val="0"/>
              </a:spcAft>
              <a:buSzPts val="1800"/>
              <a:buChar char="●"/>
            </a:pPr>
            <a:r>
              <a:rPr lang="en" dirty="0"/>
              <a:t>Harvest season for Red Zinfandel is typically October.</a:t>
            </a:r>
            <a:endParaRPr dirty="0"/>
          </a:p>
        </p:txBody>
      </p:sp>
      <p:sp>
        <p:nvSpPr>
          <p:cNvPr id="153" name="Google Shape;153;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Test Plot</a:t>
            </a:r>
            <a:endParaRPr/>
          </a:p>
        </p:txBody>
      </p:sp>
      <p:sp>
        <p:nvSpPr>
          <p:cNvPr id="159" name="Google Shape;159;p2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Vineyard near Cal Poly Pomona farm store is used as the test plot</a:t>
            </a:r>
            <a:endParaRPr/>
          </a:p>
          <a:p>
            <a:pPr marL="457200" lvl="0" indent="-342900" algn="l" rtl="0">
              <a:spcBef>
                <a:spcPts val="0"/>
              </a:spcBef>
              <a:spcAft>
                <a:spcPts val="0"/>
              </a:spcAft>
              <a:buSzPts val="1800"/>
              <a:buChar char="●"/>
            </a:pPr>
            <a:r>
              <a:rPr lang="en"/>
              <a:t>The targeted section consists of 14 rows of vines</a:t>
            </a:r>
            <a:endParaRPr/>
          </a:p>
        </p:txBody>
      </p:sp>
      <p:sp>
        <p:nvSpPr>
          <p:cNvPr id="160" name="Google Shape;16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16</a:t>
            </a:fld>
            <a:endParaRPr/>
          </a:p>
        </p:txBody>
      </p:sp>
      <p:pic>
        <p:nvPicPr>
          <p:cNvPr id="166" name="Google Shape;166;p28"/>
          <p:cNvPicPr preferRelativeResize="0"/>
          <p:nvPr/>
        </p:nvPicPr>
        <p:blipFill>
          <a:blip r:embed="rId3">
            <a:alphaModFix/>
          </a:blip>
          <a:stretch>
            <a:fillRect/>
          </a:stretch>
        </p:blipFill>
        <p:spPr>
          <a:xfrm>
            <a:off x="3584413" y="152400"/>
            <a:ext cx="1975173" cy="4838702"/>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a:t>2. Methodology</a:t>
            </a:r>
            <a:endParaRPr/>
          </a:p>
        </p:txBody>
      </p:sp>
      <p:sp>
        <p:nvSpPr>
          <p:cNvPr id="172" name="Google Shape;172;p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Research Goals</a:t>
            </a:r>
            <a:endParaRPr/>
          </a:p>
        </p:txBody>
      </p:sp>
      <p:sp>
        <p:nvSpPr>
          <p:cNvPr id="178" name="Google Shape;178;p3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b="1"/>
              <a:t>Collect </a:t>
            </a:r>
            <a:r>
              <a:rPr lang="en"/>
              <a:t>and </a:t>
            </a:r>
            <a:r>
              <a:rPr lang="en" b="1"/>
              <a:t>process </a:t>
            </a:r>
            <a:r>
              <a:rPr lang="en"/>
              <a:t>imagery of vineyards. </a:t>
            </a:r>
            <a:endParaRPr/>
          </a:p>
          <a:p>
            <a:pPr marL="457200" lvl="0" indent="-342900" algn="l" rtl="0">
              <a:spcBef>
                <a:spcPts val="0"/>
              </a:spcBef>
              <a:spcAft>
                <a:spcPts val="0"/>
              </a:spcAft>
              <a:buSzPts val="1800"/>
              <a:buAutoNum type="arabicPeriod"/>
            </a:pPr>
            <a:r>
              <a:rPr lang="en" b="1"/>
              <a:t>Train </a:t>
            </a:r>
            <a:r>
              <a:rPr lang="en"/>
              <a:t>ML models to detect PM. </a:t>
            </a:r>
            <a:endParaRPr/>
          </a:p>
          <a:p>
            <a:pPr marL="457200" lvl="0" indent="-342900" algn="l" rtl="0">
              <a:spcBef>
                <a:spcPts val="0"/>
              </a:spcBef>
              <a:spcAft>
                <a:spcPts val="0"/>
              </a:spcAft>
              <a:buSzPts val="1800"/>
              <a:buAutoNum type="arabicPeriod"/>
            </a:pPr>
            <a:r>
              <a:rPr lang="en" b="1"/>
              <a:t>Evaluate </a:t>
            </a:r>
            <a:r>
              <a:rPr lang="en"/>
              <a:t>and </a:t>
            </a:r>
            <a:r>
              <a:rPr lang="en" b="1"/>
              <a:t>compare </a:t>
            </a:r>
            <a:r>
              <a:rPr lang="en"/>
              <a:t>the model’s predictions. </a:t>
            </a:r>
            <a:endParaRPr/>
          </a:p>
        </p:txBody>
      </p:sp>
      <p:sp>
        <p:nvSpPr>
          <p:cNvPr id="179" name="Google Shape;179;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18</a:t>
            </a:fld>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a:t>Methodology</a:t>
            </a:r>
            <a:endParaRPr sz="4400"/>
          </a:p>
        </p:txBody>
      </p:sp>
      <p:sp>
        <p:nvSpPr>
          <p:cNvPr id="185" name="Google Shape;185;p31"/>
          <p:cNvSpPr txBox="1">
            <a:spLocks noGrp="1"/>
          </p:cNvSpPr>
          <p:nvPr>
            <p:ph type="body" idx="1"/>
          </p:nvPr>
        </p:nvSpPr>
        <p:spPr>
          <a:xfrm>
            <a:off x="311699" y="1399400"/>
            <a:ext cx="3211429" cy="27849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AutoNum type="arabicPeriod"/>
            </a:pPr>
            <a:r>
              <a:rPr lang="en" sz="2000" dirty="0"/>
              <a:t>Data Collection and Processing</a:t>
            </a:r>
            <a:endParaRPr sz="2000" dirty="0"/>
          </a:p>
          <a:p>
            <a:pPr marL="457200" lvl="0" indent="-304800" algn="l" rtl="0">
              <a:spcBef>
                <a:spcPts val="0"/>
              </a:spcBef>
              <a:spcAft>
                <a:spcPts val="0"/>
              </a:spcAft>
              <a:buSzPts val="1200"/>
              <a:buAutoNum type="arabicPeriod"/>
            </a:pPr>
            <a:r>
              <a:rPr lang="en" sz="2000" dirty="0"/>
              <a:t>ML Training</a:t>
            </a:r>
            <a:endParaRPr sz="2000" dirty="0"/>
          </a:p>
          <a:p>
            <a:pPr marL="457200" lvl="0" indent="-304800" algn="l" rtl="0">
              <a:spcBef>
                <a:spcPts val="0"/>
              </a:spcBef>
              <a:spcAft>
                <a:spcPts val="0"/>
              </a:spcAft>
              <a:buSzPts val="1200"/>
              <a:buAutoNum type="arabicPeriod"/>
            </a:pPr>
            <a:r>
              <a:rPr lang="en" sz="2000" dirty="0"/>
              <a:t>Evaluate Model Performance</a:t>
            </a:r>
            <a:endParaRPr sz="2000" dirty="0"/>
          </a:p>
        </p:txBody>
      </p:sp>
      <p:sp>
        <p:nvSpPr>
          <p:cNvPr id="186" name="Google Shape;186;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19</a:t>
            </a:f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490250" y="526350"/>
            <a:ext cx="7742400" cy="409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Institution</a:t>
            </a:r>
            <a:r>
              <a:rPr lang="en" sz="2400"/>
              <a:t>: California State Polytechnic University, Pomona</a:t>
            </a:r>
            <a:endParaRPr sz="2400"/>
          </a:p>
          <a:p>
            <a:pPr marL="0" lvl="0" indent="0" algn="l" rtl="0">
              <a:spcBef>
                <a:spcPts val="0"/>
              </a:spcBef>
              <a:spcAft>
                <a:spcPts val="0"/>
              </a:spcAft>
              <a:buNone/>
            </a:pPr>
            <a:r>
              <a:rPr lang="en" sz="2400" b="1"/>
              <a:t>Date</a:t>
            </a:r>
            <a:r>
              <a:rPr lang="en" sz="2400"/>
              <a:t>: Fall 2024</a:t>
            </a:r>
            <a:endParaRPr sz="2400"/>
          </a:p>
          <a:p>
            <a:pPr marL="0" lvl="0" indent="0" algn="l" rtl="0">
              <a:spcBef>
                <a:spcPts val="0"/>
              </a:spcBef>
              <a:spcAft>
                <a:spcPts val="0"/>
              </a:spcAft>
              <a:buNone/>
            </a:pPr>
            <a:r>
              <a:rPr lang="en" sz="2400" b="1"/>
              <a:t>Committee Members</a:t>
            </a:r>
            <a:r>
              <a:rPr lang="en" sz="2400"/>
              <a:t>: Dr. Amar Raheja, Dr. Subodh Bhandari, Dr. Yu Sun</a:t>
            </a:r>
            <a:endParaRPr sz="2400"/>
          </a:p>
          <a:p>
            <a:pPr marL="0" lvl="0" indent="0" algn="l" rtl="0">
              <a:spcBef>
                <a:spcPts val="0"/>
              </a:spcBef>
              <a:spcAft>
                <a:spcPts val="0"/>
              </a:spcAft>
              <a:buNone/>
            </a:pPr>
            <a:endParaRPr sz="3000"/>
          </a:p>
        </p:txBody>
      </p:sp>
      <p:sp>
        <p:nvSpPr>
          <p:cNvPr id="70" name="Google Shape;70;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Handheld Camera Collection</a:t>
            </a:r>
            <a:endParaRPr/>
          </a:p>
        </p:txBody>
      </p:sp>
      <p:sp>
        <p:nvSpPr>
          <p:cNvPr id="192" name="Google Shape;192;p3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Images were captured at Cal Poly Pomona vineyard using an iPhone 11 camera from about 2.5 meters height (Handheld Camera Trained).</a:t>
            </a:r>
            <a:endParaRPr dirty="0"/>
          </a:p>
          <a:p>
            <a:pPr marL="457200" lvl="0" indent="-342900" algn="l" rtl="0">
              <a:spcBef>
                <a:spcPts val="0"/>
              </a:spcBef>
              <a:spcAft>
                <a:spcPts val="0"/>
              </a:spcAft>
              <a:buSzPts val="1800"/>
              <a:buChar char="●"/>
            </a:pPr>
            <a:r>
              <a:rPr lang="en" dirty="0"/>
              <a:t>Image resolution was 3024 by 4032 pixels, taken close to the drone flight on each collection day.</a:t>
            </a:r>
            <a:endParaRPr dirty="0"/>
          </a:p>
          <a:p>
            <a:pPr marL="457200" lvl="0" indent="-342900" algn="l" rtl="0">
              <a:spcBef>
                <a:spcPts val="0"/>
              </a:spcBef>
              <a:spcAft>
                <a:spcPts val="0"/>
              </a:spcAft>
              <a:buSzPts val="1800"/>
              <a:buChar char="●"/>
            </a:pPr>
            <a:r>
              <a:rPr lang="en" dirty="0"/>
              <a:t>Data collection occurred on Tuesdays around noon, from September to November 2024, at the end of the grape growth cycle.</a:t>
            </a:r>
            <a:endParaRPr dirty="0"/>
          </a:p>
        </p:txBody>
      </p:sp>
      <p:sp>
        <p:nvSpPr>
          <p:cNvPr id="193" name="Google Shape;193;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20</a:t>
            </a:fld>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Drone Collection</a:t>
            </a:r>
            <a:endParaRPr/>
          </a:p>
        </p:txBody>
      </p:sp>
      <p:sp>
        <p:nvSpPr>
          <p:cNvPr id="199" name="Google Shape;199;p33"/>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normAutofit fontScale="92500" lnSpcReduction="20000"/>
          </a:bodyPr>
          <a:lstStyle/>
          <a:p>
            <a:pPr marL="457200" lvl="0" indent="-310832" algn="l" rtl="0">
              <a:spcBef>
                <a:spcPts val="0"/>
              </a:spcBef>
              <a:spcAft>
                <a:spcPts val="0"/>
              </a:spcAft>
              <a:buSzPct val="100000"/>
              <a:buChar char="●"/>
            </a:pPr>
            <a:r>
              <a:rPr lang="en" dirty="0"/>
              <a:t>The DJI Phantom 4 RTK has a 1-inch, 20-megapixel CMOS sensor, a gimbal with stabilization on tilt, roll, and yaw axes, and a max speed of 36 mph.</a:t>
            </a:r>
            <a:endParaRPr dirty="0"/>
          </a:p>
          <a:p>
            <a:pPr marL="457200" lvl="0" indent="-310832" algn="l" rtl="0">
              <a:spcBef>
                <a:spcPts val="0"/>
              </a:spcBef>
              <a:spcAft>
                <a:spcPts val="0"/>
              </a:spcAft>
              <a:buSzPct val="100000"/>
              <a:buChar char="●"/>
            </a:pPr>
            <a:r>
              <a:rPr lang="en" dirty="0"/>
              <a:t>It achieves a ground sample distance of 2.74 cm at 100 meters flight altitude, and the lens specs include FOV 84°, 8.8 mm/24 mm (35 mm equivalent), and an f/2.8 - f/11 aperture with auto focus from 1m to infinity.</a:t>
            </a:r>
            <a:endParaRPr dirty="0"/>
          </a:p>
          <a:p>
            <a:pPr marL="457200" lvl="0" indent="-310832" algn="l" rtl="0">
              <a:spcBef>
                <a:spcPts val="0"/>
              </a:spcBef>
              <a:spcAft>
                <a:spcPts val="0"/>
              </a:spcAft>
              <a:buSzPct val="100000"/>
              <a:buChar char="●"/>
            </a:pPr>
            <a:r>
              <a:rPr lang="en" dirty="0"/>
              <a:t>Imagery was collected at 5 meters altitude (lowest to avoid collisions with vines), saved with GPS data, under clear skies and low wind, based on preset flight waypoints, on Tuesdays from September to November 2024.</a:t>
            </a:r>
            <a:endParaRPr dirty="0"/>
          </a:p>
        </p:txBody>
      </p:sp>
      <p:sp>
        <p:nvSpPr>
          <p:cNvPr id="200" name="Google Shape;200;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21</a:t>
            </a:fld>
            <a:endParaRPr/>
          </a:p>
        </p:txBody>
      </p:sp>
      <p:pic>
        <p:nvPicPr>
          <p:cNvPr id="201" name="Google Shape;201;p33"/>
          <p:cNvPicPr preferRelativeResize="0"/>
          <p:nvPr/>
        </p:nvPicPr>
        <p:blipFill>
          <a:blip r:embed="rId3">
            <a:alphaModFix/>
          </a:blip>
          <a:stretch>
            <a:fillRect/>
          </a:stretch>
        </p:blipFill>
        <p:spPr>
          <a:xfrm>
            <a:off x="4719812" y="1496375"/>
            <a:ext cx="4225076" cy="28117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Data Collection - Drone</a:t>
            </a:r>
            <a:endParaRPr/>
          </a:p>
        </p:txBody>
      </p:sp>
      <p:sp>
        <p:nvSpPr>
          <p:cNvPr id="214" name="Google Shape;214;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22</a:t>
            </a:fld>
            <a:endParaRPr/>
          </a:p>
        </p:txBody>
      </p:sp>
      <p:pic>
        <p:nvPicPr>
          <p:cNvPr id="215" name="Google Shape;215;p35"/>
          <p:cNvPicPr preferRelativeResize="0"/>
          <p:nvPr/>
        </p:nvPicPr>
        <p:blipFill>
          <a:blip r:embed="rId3">
            <a:alphaModFix/>
          </a:blip>
          <a:stretch>
            <a:fillRect/>
          </a:stretch>
        </p:blipFill>
        <p:spPr>
          <a:xfrm>
            <a:off x="2670275" y="1048450"/>
            <a:ext cx="3803451" cy="3046601"/>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Pre-processing</a:t>
            </a:r>
            <a:endParaRPr/>
          </a:p>
        </p:txBody>
      </p:sp>
      <p:sp>
        <p:nvSpPr>
          <p:cNvPr id="221" name="Google Shape;221;p3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After the images are collected, manual pre-processing is necessary in order to select quality images. </a:t>
            </a:r>
            <a:endParaRPr/>
          </a:p>
          <a:p>
            <a:pPr marL="457200" lvl="0" indent="-342900" algn="l" rtl="0">
              <a:spcBef>
                <a:spcPts val="0"/>
              </a:spcBef>
              <a:spcAft>
                <a:spcPts val="0"/>
              </a:spcAft>
              <a:buSzPts val="1800"/>
              <a:buChar char="●"/>
            </a:pPr>
            <a:r>
              <a:rPr lang="en"/>
              <a:t>Each image should have a vine where a healthy or diseased detection is possible. </a:t>
            </a:r>
            <a:endParaRPr/>
          </a:p>
          <a:p>
            <a:pPr marL="457200" lvl="0" indent="-342900" algn="l" rtl="0">
              <a:spcBef>
                <a:spcPts val="0"/>
              </a:spcBef>
              <a:spcAft>
                <a:spcPts val="0"/>
              </a:spcAft>
              <a:buSzPts val="1800"/>
              <a:buChar char="●"/>
            </a:pPr>
            <a:r>
              <a:rPr lang="en"/>
              <a:t>Images should avoid being all dirt or miscellaneous objects. </a:t>
            </a:r>
            <a:endParaRPr/>
          </a:p>
          <a:p>
            <a:pPr marL="457200" lvl="0" indent="-342900" algn="l" rtl="0">
              <a:spcBef>
                <a:spcPts val="0"/>
              </a:spcBef>
              <a:spcAft>
                <a:spcPts val="0"/>
              </a:spcAft>
              <a:buSzPts val="1800"/>
              <a:buChar char="●"/>
            </a:pPr>
            <a:r>
              <a:rPr lang="en"/>
              <a:t>Both the classes should be balanced. </a:t>
            </a:r>
            <a:endParaRPr/>
          </a:p>
        </p:txBody>
      </p:sp>
      <p:sp>
        <p:nvSpPr>
          <p:cNvPr id="222" name="Google Shape;222;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23</a:t>
            </a:f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ML Training - YOLO</a:t>
            </a:r>
            <a:endParaRPr/>
          </a:p>
        </p:txBody>
      </p:sp>
      <p:sp>
        <p:nvSpPr>
          <p:cNvPr id="228" name="Google Shape;228;p37"/>
          <p:cNvSpPr txBox="1">
            <a:spLocks noGrp="1"/>
          </p:cNvSpPr>
          <p:nvPr>
            <p:ph type="body" idx="1"/>
          </p:nvPr>
        </p:nvSpPr>
        <p:spPr>
          <a:xfrm>
            <a:off x="311700" y="1225225"/>
            <a:ext cx="8520600" cy="23589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models will be trained using two methods.</a:t>
            </a:r>
            <a:endParaRPr/>
          </a:p>
          <a:p>
            <a:pPr marL="457200" lvl="0" indent="-342900" algn="l" rtl="0">
              <a:spcBef>
                <a:spcPts val="0"/>
              </a:spcBef>
              <a:spcAft>
                <a:spcPts val="0"/>
              </a:spcAft>
              <a:buSzPts val="1800"/>
              <a:buChar char="●"/>
            </a:pPr>
            <a:r>
              <a:rPr lang="en"/>
              <a:t>For both methods, the images and annotations will create a custom dataset that will be fed into the YOLO model. Each row of a text file represents one bounding box. </a:t>
            </a:r>
            <a:endParaRPr/>
          </a:p>
          <a:p>
            <a:pPr marL="457200" lvl="0" indent="-342900" algn="l" rtl="0">
              <a:spcBef>
                <a:spcPts val="0"/>
              </a:spcBef>
              <a:spcAft>
                <a:spcPts val="0"/>
              </a:spcAft>
              <a:buSzPts val="1800"/>
              <a:buChar char="●"/>
            </a:pPr>
            <a:r>
              <a:rPr lang="en"/>
              <a:t>Two YOLO models will be used in each combination of testing and training data: v8n and v10n. The n models prioritize lightweight, fast performance.</a:t>
            </a:r>
            <a:endParaRPr/>
          </a:p>
        </p:txBody>
      </p:sp>
      <p:sp>
        <p:nvSpPr>
          <p:cNvPr id="229" name="Google Shape;229;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24</a:t>
            </a:fld>
            <a:endParaRPr/>
          </a:p>
        </p:txBody>
      </p:sp>
      <p:pic>
        <p:nvPicPr>
          <p:cNvPr id="230" name="Google Shape;230;p37"/>
          <p:cNvPicPr preferRelativeResize="0"/>
          <p:nvPr/>
        </p:nvPicPr>
        <p:blipFill>
          <a:blip r:embed="rId3">
            <a:alphaModFix/>
          </a:blip>
          <a:stretch>
            <a:fillRect/>
          </a:stretch>
        </p:blipFill>
        <p:spPr>
          <a:xfrm>
            <a:off x="311700" y="3748062"/>
            <a:ext cx="8520599" cy="617076"/>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CVAT</a:t>
            </a:r>
            <a:endParaRPr/>
          </a:p>
        </p:txBody>
      </p:sp>
      <p:sp>
        <p:nvSpPr>
          <p:cNvPr id="236" name="Google Shape;236;p3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Computer Vision Annotation Tool</a:t>
            </a:r>
            <a:endParaRPr/>
          </a:p>
          <a:p>
            <a:pPr marL="457200" lvl="0" indent="-342900" algn="l" rtl="0">
              <a:spcBef>
                <a:spcPts val="0"/>
              </a:spcBef>
              <a:spcAft>
                <a:spcPts val="0"/>
              </a:spcAft>
              <a:buSzPts val="1800"/>
              <a:buChar char="●"/>
            </a:pPr>
            <a:r>
              <a:rPr lang="en"/>
              <a:t>Online annotation tool that generates annotations in a variety of formats. </a:t>
            </a:r>
            <a:endParaRPr/>
          </a:p>
        </p:txBody>
      </p:sp>
      <p:sp>
        <p:nvSpPr>
          <p:cNvPr id="237" name="Google Shape;237;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26</a:t>
            </a:fld>
            <a:endParaRPr/>
          </a:p>
        </p:txBody>
      </p:sp>
      <p:pic>
        <p:nvPicPr>
          <p:cNvPr id="243" name="Google Shape;243;p39"/>
          <p:cNvPicPr preferRelativeResize="0"/>
          <p:nvPr/>
        </p:nvPicPr>
        <p:blipFill>
          <a:blip r:embed="rId3">
            <a:alphaModFix/>
          </a:blip>
          <a:stretch>
            <a:fillRect/>
          </a:stretch>
        </p:blipFill>
        <p:spPr>
          <a:xfrm>
            <a:off x="573600" y="406450"/>
            <a:ext cx="7996799" cy="4330601"/>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ML Training - Handheld Camera</a:t>
            </a:r>
            <a:endParaRPr/>
          </a:p>
        </p:txBody>
      </p:sp>
      <p:sp>
        <p:nvSpPr>
          <p:cNvPr id="249" name="Google Shape;249;p4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There are 156 total collected images, all YOLO annotated in CVAT. </a:t>
            </a:r>
            <a:endParaRPr/>
          </a:p>
          <a:p>
            <a:pPr marL="457200" lvl="0" indent="-342900" algn="l" rtl="0">
              <a:spcBef>
                <a:spcPts val="0"/>
              </a:spcBef>
              <a:spcAft>
                <a:spcPts val="0"/>
              </a:spcAft>
              <a:buSzPts val="1800"/>
              <a:buChar char="●"/>
            </a:pPr>
            <a:r>
              <a:rPr lang="en"/>
              <a:t>The images are split 80/10/10 for training, validation, and test. </a:t>
            </a:r>
            <a:endParaRPr/>
          </a:p>
          <a:p>
            <a:pPr marL="457200" lvl="0" indent="-342900" algn="l" rtl="0">
              <a:spcBef>
                <a:spcPts val="0"/>
              </a:spcBef>
              <a:spcAft>
                <a:spcPts val="0"/>
              </a:spcAft>
              <a:buSzPts val="1800"/>
              <a:buChar char="●"/>
            </a:pPr>
            <a:r>
              <a:rPr lang="en"/>
              <a:t>There are 165 healthy instances and 200 diseased instances in the training and validation datasets.</a:t>
            </a:r>
            <a:endParaRPr/>
          </a:p>
          <a:p>
            <a:pPr marL="457200" lvl="0" indent="-342900" algn="l" rtl="0">
              <a:spcBef>
                <a:spcPts val="0"/>
              </a:spcBef>
              <a:spcAft>
                <a:spcPts val="0"/>
              </a:spcAft>
              <a:buSzPts val="1800"/>
              <a:buChar char="●"/>
            </a:pPr>
            <a:r>
              <a:rPr lang="en"/>
              <a:t>Healthy plants are large sections of the plant highlighted with a bounding box, avoiding extraneous objects such as the dirt below or metal support wires. </a:t>
            </a:r>
            <a:endParaRPr/>
          </a:p>
          <a:p>
            <a:pPr marL="457200" lvl="0" indent="-342900" algn="l" rtl="0">
              <a:spcBef>
                <a:spcPts val="0"/>
              </a:spcBef>
              <a:spcAft>
                <a:spcPts val="0"/>
              </a:spcAft>
              <a:buSzPts val="1800"/>
              <a:buChar char="●"/>
            </a:pPr>
            <a:r>
              <a:rPr lang="en"/>
              <a:t>Diseased labels will be much smaller and target areas where PM is the worst.</a:t>
            </a:r>
            <a:endParaRPr/>
          </a:p>
        </p:txBody>
      </p:sp>
      <p:sp>
        <p:nvSpPr>
          <p:cNvPr id="250" name="Google Shape;250;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27</a:t>
            </a:fld>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28</a:t>
            </a:fld>
            <a:endParaRPr/>
          </a:p>
        </p:txBody>
      </p:sp>
      <p:pic>
        <p:nvPicPr>
          <p:cNvPr id="256" name="Google Shape;256;p41"/>
          <p:cNvPicPr preferRelativeResize="0"/>
          <p:nvPr/>
        </p:nvPicPr>
        <p:blipFill>
          <a:blip r:embed="rId3">
            <a:alphaModFix/>
          </a:blip>
          <a:stretch>
            <a:fillRect/>
          </a:stretch>
        </p:blipFill>
        <p:spPr>
          <a:xfrm>
            <a:off x="2997115" y="480275"/>
            <a:ext cx="3149769" cy="4182951"/>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29</a:t>
            </a:fld>
            <a:endParaRPr/>
          </a:p>
        </p:txBody>
      </p:sp>
      <p:pic>
        <p:nvPicPr>
          <p:cNvPr id="262" name="Google Shape;262;p42"/>
          <p:cNvPicPr preferRelativeResize="0"/>
          <p:nvPr/>
        </p:nvPicPr>
        <p:blipFill>
          <a:blip r:embed="rId3">
            <a:alphaModFix/>
          </a:blip>
          <a:stretch>
            <a:fillRect/>
          </a:stretch>
        </p:blipFill>
        <p:spPr>
          <a:xfrm>
            <a:off x="3028550" y="532075"/>
            <a:ext cx="3086900" cy="407935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Presentation Outline</a:t>
            </a:r>
            <a:endParaRPr/>
          </a:p>
        </p:txBody>
      </p:sp>
      <p:sp>
        <p:nvSpPr>
          <p:cNvPr id="76" name="Google Shape;76;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a:t>
            </a:fld>
            <a:endParaRPr/>
          </a:p>
        </p:txBody>
      </p:sp>
      <p:sp>
        <p:nvSpPr>
          <p:cNvPr id="77" name="Google Shape;77;p1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AutoNum type="arabicPeriod"/>
            </a:pPr>
            <a:r>
              <a:rPr lang="en"/>
              <a:t>Introduction</a:t>
            </a:r>
            <a:endParaRPr/>
          </a:p>
          <a:p>
            <a:pPr marL="457200" lvl="0" indent="-342900" algn="l" rtl="0">
              <a:spcBef>
                <a:spcPts val="0"/>
              </a:spcBef>
              <a:spcAft>
                <a:spcPts val="0"/>
              </a:spcAft>
              <a:buSzPts val="1800"/>
              <a:buAutoNum type="arabicPeriod"/>
            </a:pPr>
            <a:r>
              <a:rPr lang="en"/>
              <a:t>Methodology</a:t>
            </a:r>
            <a:endParaRPr/>
          </a:p>
          <a:p>
            <a:pPr marL="457200" lvl="0" indent="-342900" algn="l" rtl="0">
              <a:spcBef>
                <a:spcPts val="0"/>
              </a:spcBef>
              <a:spcAft>
                <a:spcPts val="0"/>
              </a:spcAft>
              <a:buSzPts val="1800"/>
              <a:buAutoNum type="arabicPeriod"/>
            </a:pPr>
            <a:r>
              <a:rPr lang="en"/>
              <a:t>Results</a:t>
            </a:r>
            <a:endParaRPr/>
          </a:p>
          <a:p>
            <a:pPr marL="457200" lvl="0" indent="-342900" algn="l" rtl="0">
              <a:spcBef>
                <a:spcPts val="0"/>
              </a:spcBef>
              <a:spcAft>
                <a:spcPts val="0"/>
              </a:spcAft>
              <a:buSzPts val="1800"/>
              <a:buAutoNum type="arabicPeriod"/>
            </a:pPr>
            <a:r>
              <a:rPr lang="en"/>
              <a:t>Conclusion</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30</a:t>
            </a:fld>
            <a:endParaRPr/>
          </a:p>
        </p:txBody>
      </p:sp>
      <p:pic>
        <p:nvPicPr>
          <p:cNvPr id="268" name="Google Shape;268;p43"/>
          <p:cNvPicPr preferRelativeResize="0"/>
          <p:nvPr/>
        </p:nvPicPr>
        <p:blipFill>
          <a:blip r:embed="rId3">
            <a:alphaModFix/>
          </a:blip>
          <a:stretch>
            <a:fillRect/>
          </a:stretch>
        </p:blipFill>
        <p:spPr>
          <a:xfrm>
            <a:off x="898200" y="635549"/>
            <a:ext cx="7347600" cy="3872400"/>
          </a:xfrm>
          <a:prstGeom prst="rect">
            <a:avLst/>
          </a:prstGeom>
          <a:noFill/>
          <a:ln>
            <a:noFill/>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4"/>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Any questions so far?</a:t>
            </a:r>
            <a:endParaRPr/>
          </a:p>
        </p:txBody>
      </p:sp>
      <p:sp>
        <p:nvSpPr>
          <p:cNvPr id="274" name="Google Shape;274;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ML Training - Drone</a:t>
            </a:r>
            <a:endParaRPr/>
          </a:p>
        </p:txBody>
      </p:sp>
      <p:sp>
        <p:nvSpPr>
          <p:cNvPr id="280" name="Google Shape;280;p4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There are 300 total collected images, all YOLO annotated in CVAT. </a:t>
            </a:r>
            <a:endParaRPr dirty="0"/>
          </a:p>
          <a:p>
            <a:pPr marL="457200" lvl="0" indent="-342900" algn="l" rtl="0">
              <a:spcBef>
                <a:spcPts val="0"/>
              </a:spcBef>
              <a:spcAft>
                <a:spcPts val="0"/>
              </a:spcAft>
              <a:buSzPts val="1800"/>
              <a:buChar char="●"/>
            </a:pPr>
            <a:r>
              <a:rPr lang="en" dirty="0"/>
              <a:t>The images are split 80/10/10 for training, validation, and test. </a:t>
            </a:r>
            <a:endParaRPr dirty="0"/>
          </a:p>
          <a:p>
            <a:pPr marL="457200" lvl="0" indent="-342900" algn="l" rtl="0">
              <a:spcBef>
                <a:spcPts val="0"/>
              </a:spcBef>
              <a:spcAft>
                <a:spcPts val="0"/>
              </a:spcAft>
              <a:buSzPts val="1800"/>
              <a:buChar char="●"/>
            </a:pPr>
            <a:r>
              <a:rPr lang="en" dirty="0"/>
              <a:t>There are 868 healthy instances and 868 diseased instances in the training and validation datasets.</a:t>
            </a:r>
            <a:endParaRPr dirty="0"/>
          </a:p>
          <a:p>
            <a:pPr marL="457200" lvl="0" indent="-342900" algn="l" rtl="0">
              <a:spcBef>
                <a:spcPts val="0"/>
              </a:spcBef>
              <a:spcAft>
                <a:spcPts val="0"/>
              </a:spcAft>
              <a:buSzPts val="1800"/>
              <a:buChar char="●"/>
            </a:pPr>
            <a:r>
              <a:rPr lang="en" dirty="0"/>
              <a:t>Healthy plants are small bounding boxes (that </a:t>
            </a:r>
            <a:r>
              <a:rPr lang="en" b="1" dirty="0"/>
              <a:t>match the diseased ones</a:t>
            </a:r>
            <a:r>
              <a:rPr lang="en" dirty="0"/>
              <a:t>). </a:t>
            </a:r>
            <a:endParaRPr dirty="0"/>
          </a:p>
          <a:p>
            <a:pPr marL="457200" lvl="0" indent="-342900" algn="l" rtl="0">
              <a:spcBef>
                <a:spcPts val="0"/>
              </a:spcBef>
              <a:spcAft>
                <a:spcPts val="0"/>
              </a:spcAft>
              <a:buSzPts val="1800"/>
              <a:buChar char="●"/>
            </a:pPr>
            <a:r>
              <a:rPr lang="en" dirty="0"/>
              <a:t>Diseased labels </a:t>
            </a:r>
            <a:r>
              <a:rPr lang="en" dirty="0" smtClean="0"/>
              <a:t>are small and </a:t>
            </a:r>
            <a:r>
              <a:rPr lang="en" dirty="0"/>
              <a:t>target areas where PM is the worst.</a:t>
            </a:r>
            <a:endParaRPr dirty="0"/>
          </a:p>
        </p:txBody>
      </p:sp>
      <p:sp>
        <p:nvSpPr>
          <p:cNvPr id="281" name="Google Shape;281;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4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33</a:t>
            </a:fld>
            <a:endParaRPr/>
          </a:p>
        </p:txBody>
      </p:sp>
      <p:pic>
        <p:nvPicPr>
          <p:cNvPr id="287" name="Google Shape;287;p46"/>
          <p:cNvPicPr preferRelativeResize="0"/>
          <p:nvPr/>
        </p:nvPicPr>
        <p:blipFill>
          <a:blip r:embed="rId3">
            <a:alphaModFix/>
          </a:blip>
          <a:stretch>
            <a:fillRect/>
          </a:stretch>
        </p:blipFill>
        <p:spPr>
          <a:xfrm>
            <a:off x="2285996" y="290374"/>
            <a:ext cx="4571999" cy="4562749"/>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34</a:t>
            </a:fld>
            <a:endParaRPr/>
          </a:p>
        </p:txBody>
      </p:sp>
      <p:pic>
        <p:nvPicPr>
          <p:cNvPr id="293" name="Google Shape;293;p47"/>
          <p:cNvPicPr preferRelativeResize="0"/>
          <p:nvPr/>
        </p:nvPicPr>
        <p:blipFill>
          <a:blip r:embed="rId3">
            <a:alphaModFix/>
          </a:blip>
          <a:stretch>
            <a:fillRect/>
          </a:stretch>
        </p:blipFill>
        <p:spPr>
          <a:xfrm>
            <a:off x="2145600" y="595121"/>
            <a:ext cx="4852800" cy="3953249"/>
          </a:xfrm>
          <a:prstGeom prst="rect">
            <a:avLst/>
          </a:prstGeom>
          <a:noFill/>
          <a:ln>
            <a:noFill/>
          </a:ln>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35</a:t>
            </a:fld>
            <a:endParaRPr/>
          </a:p>
        </p:txBody>
      </p:sp>
      <p:pic>
        <p:nvPicPr>
          <p:cNvPr id="299" name="Google Shape;299;p48"/>
          <p:cNvPicPr preferRelativeResize="0"/>
          <p:nvPr/>
        </p:nvPicPr>
        <p:blipFill>
          <a:blip r:embed="rId3">
            <a:alphaModFix/>
          </a:blip>
          <a:stretch>
            <a:fillRect/>
          </a:stretch>
        </p:blipFill>
        <p:spPr>
          <a:xfrm>
            <a:off x="741475" y="898100"/>
            <a:ext cx="7661050" cy="3347300"/>
          </a:xfrm>
          <a:prstGeom prst="rect">
            <a:avLst/>
          </a:prstGeom>
          <a:noFill/>
          <a:ln>
            <a:noFill/>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4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Evaluate Model Performance</a:t>
            </a:r>
            <a:endParaRPr/>
          </a:p>
        </p:txBody>
      </p:sp>
      <p:sp>
        <p:nvSpPr>
          <p:cNvPr id="305" name="Google Shape;305;p4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Images from handheld cameras and drones are analyzed using YOLO versions, with predictions made as bounding boxes, each image likely having multiple predictions.</a:t>
            </a:r>
            <a:endParaRPr/>
          </a:p>
          <a:p>
            <a:pPr marL="457200" lvl="0" indent="-342900" algn="l" rtl="0">
              <a:spcBef>
                <a:spcPts val="0"/>
              </a:spcBef>
              <a:spcAft>
                <a:spcPts val="0"/>
              </a:spcAft>
              <a:buSzPts val="1800"/>
              <a:buChar char="●"/>
            </a:pPr>
            <a:r>
              <a:rPr lang="en"/>
              <a:t>GPS location is extracted from EXIF data and mapped to pixels, with the center of the bounding box representing the GPS location.</a:t>
            </a:r>
            <a:endParaRPr/>
          </a:p>
          <a:p>
            <a:pPr marL="457200" lvl="0" indent="-342900" algn="l" rtl="0">
              <a:spcBef>
                <a:spcPts val="0"/>
              </a:spcBef>
              <a:spcAft>
                <a:spcPts val="0"/>
              </a:spcAft>
              <a:buSzPts val="1800"/>
              <a:buChar char="●"/>
            </a:pPr>
            <a:r>
              <a:rPr lang="en"/>
              <a:t>Predictions are classified as healthy or diseased, with manual checks by experts to verify accuracy; mismatches are labeled false positives, while correct matches are true positives.</a:t>
            </a:r>
            <a:endParaRPr/>
          </a:p>
        </p:txBody>
      </p:sp>
      <p:sp>
        <p:nvSpPr>
          <p:cNvPr id="306" name="Google Shape;306;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5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Metrics</a:t>
            </a:r>
            <a:endParaRPr/>
          </a:p>
        </p:txBody>
      </p:sp>
      <mc:AlternateContent xmlns:mc="http://schemas.openxmlformats.org/markup-compatibility/2006" xmlns:a14="http://schemas.microsoft.com/office/drawing/2010/main">
        <mc:Choice Requires="a14">
          <p:sp>
            <p:nvSpPr>
              <p:cNvPr id="312" name="Google Shape;312;p5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Clr>
                    <a:schemeClr val="dk1"/>
                  </a:buClr>
                  <a:buSzPct val="61111"/>
                  <a:buFont typeface="Arial"/>
                  <a:buNone/>
                </a:pPr>
                <a:r>
                  <a:rPr lang="en-US" dirty="0" smtClean="0"/>
                  <a:t>Recall (True Positive Rate): </a:t>
                </a:r>
                <a14:m>
                  <m:oMath xmlns:m="http://schemas.openxmlformats.org/officeDocument/2006/math">
                    <m:f>
                      <m:fPr>
                        <m:ctrlPr>
                          <a:rPr lang="ar-AE" i="1" smtClean="0">
                            <a:latin typeface="Cambria Math"/>
                          </a:rPr>
                        </m:ctrlPr>
                      </m:fPr>
                      <m:num>
                        <m:r>
                          <a:rPr lang="en" b="0" i="1" smtClean="0">
                            <a:latin typeface="Cambria Math"/>
                          </a:rPr>
                          <m:t>𝑇</m:t>
                        </m:r>
                        <m:r>
                          <a:rPr lang="en-US" b="0" i="1" smtClean="0">
                            <a:latin typeface="Cambria Math"/>
                          </a:rPr>
                          <m:t>𝑃</m:t>
                        </m:r>
                      </m:num>
                      <m:den>
                        <m:r>
                          <a:rPr lang="en-US" b="0" i="1" smtClean="0">
                            <a:latin typeface="Cambria Math"/>
                          </a:rPr>
                          <m:t>𝑇𝑃</m:t>
                        </m:r>
                        <m:r>
                          <a:rPr lang="en-US" b="0" i="1" smtClean="0">
                            <a:latin typeface="Cambria Math"/>
                          </a:rPr>
                          <m:t>+</m:t>
                        </m:r>
                        <m:r>
                          <a:rPr lang="en-US" b="0" i="1" smtClean="0">
                            <a:latin typeface="Cambria Math"/>
                          </a:rPr>
                          <m:t>𝐹𝑁</m:t>
                        </m:r>
                      </m:den>
                    </m:f>
                  </m:oMath>
                </a14:m>
                <a:endParaRPr lang="ar-AE" dirty="0"/>
              </a:p>
              <a:p>
                <a:pPr marL="0" lvl="0" indent="0" algn="l" rtl="0">
                  <a:spcBef>
                    <a:spcPts val="1200"/>
                  </a:spcBef>
                  <a:spcAft>
                    <a:spcPts val="0"/>
                  </a:spcAft>
                  <a:buClr>
                    <a:schemeClr val="dk1"/>
                  </a:buClr>
                  <a:buSzPct val="61111"/>
                  <a:buFont typeface="Arial"/>
                  <a:buNone/>
                </a:pPr>
                <a:r>
                  <a:rPr lang="en-US" dirty="0"/>
                  <a:t>Precision</a:t>
                </a:r>
                <a:r>
                  <a:rPr lang="en-US" dirty="0" smtClean="0"/>
                  <a:t>: </a:t>
                </a:r>
                <a14:m>
                  <m:oMath xmlns:m="http://schemas.openxmlformats.org/officeDocument/2006/math">
                    <m:f>
                      <m:fPr>
                        <m:ctrlPr>
                          <a:rPr lang="en-US" i="1" smtClean="0">
                            <a:latin typeface="Cambria Math"/>
                          </a:rPr>
                        </m:ctrlPr>
                      </m:fPr>
                      <m:num>
                        <m:r>
                          <a:rPr lang="en-US" b="0" i="1" smtClean="0">
                            <a:latin typeface="Cambria Math"/>
                          </a:rPr>
                          <m:t>𝑇𝑃</m:t>
                        </m:r>
                      </m:num>
                      <m:den>
                        <m:r>
                          <a:rPr lang="en-US" b="0" i="1" smtClean="0">
                            <a:latin typeface="Cambria Math"/>
                          </a:rPr>
                          <m:t>𝑇𝑃</m:t>
                        </m:r>
                        <m:r>
                          <a:rPr lang="en-US" b="0" i="1" smtClean="0">
                            <a:latin typeface="Cambria Math"/>
                          </a:rPr>
                          <m:t>+</m:t>
                        </m:r>
                        <m:r>
                          <a:rPr lang="en-US" b="0" i="1" smtClean="0">
                            <a:latin typeface="Cambria Math"/>
                          </a:rPr>
                          <m:t>𝐹𝑃</m:t>
                        </m:r>
                      </m:den>
                    </m:f>
                  </m:oMath>
                </a14:m>
                <a:endParaRPr lang="en-US" dirty="0"/>
              </a:p>
              <a:p>
                <a:pPr marL="0" lvl="0" indent="0" algn="l" rtl="0">
                  <a:spcBef>
                    <a:spcPts val="1200"/>
                  </a:spcBef>
                  <a:spcAft>
                    <a:spcPts val="0"/>
                  </a:spcAft>
                  <a:buClr>
                    <a:schemeClr val="dk1"/>
                  </a:buClr>
                  <a:buSzPct val="61111"/>
                  <a:buFont typeface="Arial"/>
                  <a:buNone/>
                </a:pPr>
                <a:r>
                  <a:rPr lang="en-US" dirty="0"/>
                  <a:t>F1 Score (F Measure</a:t>
                </a:r>
                <a:r>
                  <a:rPr lang="en-US" dirty="0" smtClean="0"/>
                  <a:t>): </a:t>
                </a:r>
                <a14:m>
                  <m:oMath xmlns:m="http://schemas.openxmlformats.org/officeDocument/2006/math">
                    <m:f>
                      <m:fPr>
                        <m:ctrlPr>
                          <a:rPr lang="en-US" i="1" smtClean="0">
                            <a:latin typeface="Cambria Math"/>
                          </a:rPr>
                        </m:ctrlPr>
                      </m:fPr>
                      <m:num>
                        <m:r>
                          <a:rPr lang="en-US" b="0" i="1" smtClean="0">
                            <a:latin typeface="Cambria Math"/>
                          </a:rPr>
                          <m:t>2</m:t>
                        </m:r>
                        <m:r>
                          <a:rPr lang="en-US" b="0" i="1" smtClean="0">
                            <a:latin typeface="Cambria Math"/>
                            <a:ea typeface="Cambria Math"/>
                          </a:rPr>
                          <m:t>×</m:t>
                        </m:r>
                        <m:r>
                          <a:rPr lang="en-US" b="0" i="1" smtClean="0">
                            <a:latin typeface="Cambria Math"/>
                            <a:ea typeface="Cambria Math"/>
                          </a:rPr>
                          <m:t>𝑅𝑒𝑐𝑎𝑙𝑙</m:t>
                        </m:r>
                        <m:r>
                          <a:rPr lang="en-US" b="0" i="1" smtClean="0">
                            <a:latin typeface="Cambria Math"/>
                            <a:ea typeface="Cambria Math"/>
                          </a:rPr>
                          <m:t>×</m:t>
                        </m:r>
                        <m:r>
                          <a:rPr lang="en-US" b="0" i="1" smtClean="0">
                            <a:latin typeface="Cambria Math"/>
                            <a:ea typeface="Cambria Math"/>
                          </a:rPr>
                          <m:t>𝑃𝑟𝑒𝑐𝑖𝑠𝑖𝑜𝑛</m:t>
                        </m:r>
                      </m:num>
                      <m:den>
                        <m:r>
                          <a:rPr lang="en-US" b="0" i="1" smtClean="0">
                            <a:latin typeface="Cambria Math"/>
                          </a:rPr>
                          <m:t>𝑅𝑒𝑐𝑎𝑙𝑙</m:t>
                        </m:r>
                        <m:r>
                          <a:rPr lang="en-US" b="0" i="1" smtClean="0">
                            <a:latin typeface="Cambria Math"/>
                          </a:rPr>
                          <m:t>+</m:t>
                        </m:r>
                        <m:r>
                          <a:rPr lang="en-US" b="0" i="1" smtClean="0">
                            <a:latin typeface="Cambria Math"/>
                          </a:rPr>
                          <m:t>𝑃𝑟𝑒𝑐𝑖𝑠𝑖𝑜𝑛</m:t>
                        </m:r>
                      </m:den>
                    </m:f>
                  </m:oMath>
                </a14:m>
                <a:endParaRPr lang="en-US" dirty="0"/>
              </a:p>
              <a:p>
                <a:pPr marL="0" lvl="0" indent="0" algn="l" rtl="0">
                  <a:spcBef>
                    <a:spcPts val="1200"/>
                  </a:spcBef>
                  <a:spcAft>
                    <a:spcPts val="0"/>
                  </a:spcAft>
                  <a:buClr>
                    <a:schemeClr val="dk1"/>
                  </a:buClr>
                  <a:buSzPct val="61111"/>
                  <a:buFont typeface="Arial"/>
                  <a:buNone/>
                </a:pPr>
                <a:r>
                  <a:rPr lang="en-US" dirty="0"/>
                  <a:t>Confidence:</a:t>
                </a:r>
              </a:p>
              <a:p>
                <a:pPr marL="0" lvl="0" indent="0" algn="l" rtl="0">
                  <a:spcBef>
                    <a:spcPts val="1200"/>
                  </a:spcBef>
                  <a:spcAft>
                    <a:spcPts val="0"/>
                  </a:spcAft>
                  <a:buClr>
                    <a:schemeClr val="dk1"/>
                  </a:buClr>
                  <a:buSzPct val="61111"/>
                  <a:buFont typeface="Arial"/>
                  <a:buNone/>
                </a:pPr>
                <a:r>
                  <a:rPr lang="en-US" dirty="0"/>
                  <a:t>The confidence value ranges from 0 to 1 where higher values mean the model is more confident in the prediction.</a:t>
                </a:r>
              </a:p>
              <a:p>
                <a:pPr marL="0" lvl="0" indent="0" algn="l" rtl="0">
                  <a:spcBef>
                    <a:spcPts val="1200"/>
                  </a:spcBef>
                  <a:spcAft>
                    <a:spcPts val="0"/>
                  </a:spcAft>
                  <a:buClr>
                    <a:schemeClr val="dk1"/>
                  </a:buClr>
                  <a:buSzPct val="61111"/>
                  <a:buFont typeface="Arial"/>
                  <a:buNone/>
                </a:pPr>
                <a:r>
                  <a:rPr lang="en-US" dirty="0"/>
                  <a:t>Computational Time:</a:t>
                </a:r>
              </a:p>
              <a:p>
                <a:pPr marL="0" lvl="0" indent="0" algn="l" rtl="0">
                  <a:spcBef>
                    <a:spcPts val="1200"/>
                  </a:spcBef>
                  <a:spcAft>
                    <a:spcPts val="1200"/>
                  </a:spcAft>
                  <a:buNone/>
                </a:pPr>
                <a:r>
                  <a:rPr lang="en-US" dirty="0"/>
                  <a:t>Calculate as the average run time of evaluation for each image during the test </a:t>
                </a:r>
                <a:r>
                  <a:rPr lang="en-US" dirty="0" smtClean="0"/>
                  <a:t>phase </a:t>
                </a:r>
                <a:r>
                  <a:rPr lang="en-US" dirty="0"/>
                  <a:t>(run on an Intel Core(TM) i7-4770 3.40GHz CPU). </a:t>
                </a:r>
                <a:endParaRPr dirty="0"/>
              </a:p>
            </p:txBody>
          </p:sp>
        </mc:Choice>
        <mc:Fallback xmlns="">
          <p:sp>
            <p:nvSpPr>
              <p:cNvPr id="312" name="Google Shape;312;p50"/>
              <p:cNvSpPr txBox="1">
                <a:spLocks noGrp="1" noRot="1" noChangeAspect="1" noMove="1" noResize="1" noEditPoints="1" noAdjustHandles="1" noChangeArrowheads="1" noChangeShapeType="1" noTextEdit="1"/>
              </p:cNvSpPr>
              <p:nvPr>
                <p:ph type="body" idx="1"/>
              </p:nvPr>
            </p:nvSpPr>
            <p:spPr>
              <a:xfrm>
                <a:off x="311700" y="1225225"/>
                <a:ext cx="8520600" cy="3354000"/>
              </a:xfrm>
              <a:prstGeom prst="rect">
                <a:avLst/>
              </a:prstGeom>
              <a:blipFill rotWithShape="1">
                <a:blip r:embed="rId3"/>
                <a:stretch>
                  <a:fillRect l="-143" r="-286"/>
                </a:stretch>
              </a:blipFill>
            </p:spPr>
            <p:txBody>
              <a:bodyPr/>
              <a:lstStyle/>
              <a:p>
                <a:r>
                  <a:rPr lang="en-US">
                    <a:noFill/>
                  </a:rPr>
                  <a:t> </a:t>
                </a:r>
              </a:p>
            </p:txBody>
          </p:sp>
        </mc:Fallback>
      </mc:AlternateContent>
      <p:sp>
        <p:nvSpPr>
          <p:cNvPr id="313" name="Google Shape;313;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a:t>3. Results</a:t>
            </a:r>
            <a:endParaRPr/>
          </a:p>
        </p:txBody>
      </p:sp>
      <p:sp>
        <p:nvSpPr>
          <p:cNvPr id="319" name="Google Shape;31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38</a:t>
            </a:fld>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Results</a:t>
            </a:r>
            <a:endParaRPr/>
          </a:p>
        </p:txBody>
      </p:sp>
      <p:sp>
        <p:nvSpPr>
          <p:cNvPr id="325" name="Google Shape;325;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39</a:t>
            </a:fld>
            <a:endParaRPr/>
          </a:p>
        </p:txBody>
      </p:sp>
      <p:pic>
        <p:nvPicPr>
          <p:cNvPr id="326" name="Google Shape;326;p52"/>
          <p:cNvPicPr preferRelativeResize="0"/>
          <p:nvPr/>
        </p:nvPicPr>
        <p:blipFill>
          <a:blip r:embed="rId3">
            <a:alphaModFix/>
          </a:blip>
          <a:stretch>
            <a:fillRect/>
          </a:stretch>
        </p:blipFill>
        <p:spPr>
          <a:xfrm>
            <a:off x="1633200" y="926025"/>
            <a:ext cx="5877600" cy="329145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p>
            <a:pPr marL="457200" lvl="0" indent="-495300" algn="ctr" rtl="0">
              <a:spcBef>
                <a:spcPts val="0"/>
              </a:spcBef>
              <a:spcAft>
                <a:spcPts val="0"/>
              </a:spcAft>
              <a:buSzPts val="4200"/>
              <a:buAutoNum type="arabicPeriod"/>
            </a:pPr>
            <a:r>
              <a:rPr lang="en"/>
              <a:t>Introduction</a:t>
            </a:r>
            <a:endParaRPr/>
          </a:p>
        </p:txBody>
      </p:sp>
      <p:sp>
        <p:nvSpPr>
          <p:cNvPr id="83" name="Google Shape;83;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Comparison of Models</a:t>
            </a:r>
            <a:endParaRPr/>
          </a:p>
        </p:txBody>
      </p:sp>
      <p:sp>
        <p:nvSpPr>
          <p:cNvPr id="332" name="Google Shape;332;p53"/>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There are 8 combinations of model architecture, training dataset, and test dataset. </a:t>
            </a:r>
            <a:endParaRPr/>
          </a:p>
          <a:p>
            <a:pPr marL="457200" lvl="0" indent="-342900" algn="l" rtl="0">
              <a:spcBef>
                <a:spcPts val="0"/>
              </a:spcBef>
              <a:spcAft>
                <a:spcPts val="0"/>
              </a:spcAft>
              <a:buSzPts val="1800"/>
              <a:buChar char="●"/>
            </a:pPr>
            <a:r>
              <a:rPr lang="en"/>
              <a:t>The focus is solely on the diseased class. The model is not evaluated on its predictions for the healthy class. </a:t>
            </a:r>
            <a:endParaRPr/>
          </a:p>
          <a:p>
            <a:pPr marL="457200" lvl="0" indent="-342900" algn="l" rtl="0">
              <a:spcBef>
                <a:spcPts val="0"/>
              </a:spcBef>
              <a:spcAft>
                <a:spcPts val="0"/>
              </a:spcAft>
              <a:buSzPts val="1800"/>
              <a:buChar char="●"/>
            </a:pPr>
            <a:r>
              <a:rPr lang="en"/>
              <a:t>Once the predictions are made, they are reviewed by an expert (ground truth).</a:t>
            </a:r>
            <a:endParaRPr/>
          </a:p>
        </p:txBody>
      </p:sp>
      <p:sp>
        <p:nvSpPr>
          <p:cNvPr id="333" name="Google Shape;333;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40</a:t>
            </a:fld>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5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Comparison of Models</a:t>
            </a:r>
            <a:endParaRPr/>
          </a:p>
        </p:txBody>
      </p:sp>
      <p:sp>
        <p:nvSpPr>
          <p:cNvPr id="339" name="Google Shape;339;p5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Each </a:t>
            </a:r>
            <a:r>
              <a:rPr lang="en" dirty="0" smtClean="0"/>
              <a:t>image in the test set </a:t>
            </a:r>
            <a:r>
              <a:rPr lang="en" dirty="0"/>
              <a:t>is </a:t>
            </a:r>
            <a:r>
              <a:rPr lang="en" dirty="0" smtClean="0"/>
              <a:t>annotated </a:t>
            </a:r>
            <a:r>
              <a:rPr lang="en" dirty="0"/>
              <a:t>in advance in order to capture the entire area that is infected with PM. </a:t>
            </a:r>
            <a:endParaRPr dirty="0"/>
          </a:p>
          <a:p>
            <a:pPr marL="457200" lvl="0" indent="-342900" algn="l" rtl="0">
              <a:spcBef>
                <a:spcPts val="0"/>
              </a:spcBef>
              <a:spcAft>
                <a:spcPts val="0"/>
              </a:spcAft>
              <a:buSzPts val="1800"/>
              <a:buChar char="●"/>
            </a:pPr>
            <a:r>
              <a:rPr lang="en" dirty="0"/>
              <a:t>This shows all of the positive cases of PM that are present in the vineyard. </a:t>
            </a:r>
            <a:endParaRPr dirty="0"/>
          </a:p>
          <a:p>
            <a:pPr marL="457200" lvl="0" indent="-342900" algn="l" rtl="0">
              <a:spcBef>
                <a:spcPts val="0"/>
              </a:spcBef>
              <a:spcAft>
                <a:spcPts val="0"/>
              </a:spcAft>
              <a:buSzPts val="1800"/>
              <a:buChar char="●"/>
            </a:pPr>
            <a:r>
              <a:rPr lang="en" dirty="0"/>
              <a:t>Recall is more valuable, as identifying as much PM in the vineyard as possible is the goal. If this means more false positives, that is acceptable. </a:t>
            </a:r>
            <a:endParaRPr dirty="0"/>
          </a:p>
        </p:txBody>
      </p:sp>
      <p:sp>
        <p:nvSpPr>
          <p:cNvPr id="340" name="Google Shape;340;p5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Comparison of Models</a:t>
            </a:r>
            <a:endParaRPr/>
          </a:p>
        </p:txBody>
      </p:sp>
      <p:sp>
        <p:nvSpPr>
          <p:cNvPr id="346" name="Google Shape;346;p5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YOLO models performed better at detecting powdery mildew when training and test images were the same (e.g., handheld vs. handheld), with reduced success when images varied (e.g., handheld vs. drone).</a:t>
            </a:r>
            <a:endParaRPr/>
          </a:p>
          <a:p>
            <a:pPr marL="457200" lvl="0" indent="-342900" algn="l" rtl="0">
              <a:spcBef>
                <a:spcPts val="0"/>
              </a:spcBef>
              <a:spcAft>
                <a:spcPts val="0"/>
              </a:spcAft>
              <a:buSzPts val="1800"/>
              <a:buChar char="●"/>
            </a:pPr>
            <a:r>
              <a:rPr lang="en"/>
              <a:t>The best YOLO model achieved 79% precision, 76% recall, and 77% F1 score using YOLOv10n with handheld images for both training and testing.</a:t>
            </a:r>
            <a:endParaRPr/>
          </a:p>
          <a:p>
            <a:pPr marL="457200" lvl="0" indent="-342900" algn="l" rtl="0">
              <a:spcBef>
                <a:spcPts val="0"/>
              </a:spcBef>
              <a:spcAft>
                <a:spcPts val="0"/>
              </a:spcAft>
              <a:buSzPts val="1800"/>
              <a:buChar char="●"/>
            </a:pPr>
            <a:r>
              <a:rPr lang="en"/>
              <a:t>The model performed well with heavily diseased cases of PM but struggled with overexposed leaves and areas of dirt; factors like bounding box size and image quantity affected results, suggesting room for improvement.</a:t>
            </a:r>
            <a:endParaRPr/>
          </a:p>
        </p:txBody>
      </p:sp>
      <p:sp>
        <p:nvSpPr>
          <p:cNvPr id="347" name="Google Shape;347;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Train/Test with Different Dataset</a:t>
            </a:r>
            <a:endParaRPr/>
          </a:p>
        </p:txBody>
      </p:sp>
      <p:sp>
        <p:nvSpPr>
          <p:cNvPr id="353" name="Google Shape;353;p56"/>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4 of the models are training with different images than the test set.</a:t>
            </a:r>
          </a:p>
          <a:p>
            <a:pPr marL="285750" indent="-285750">
              <a:spcAft>
                <a:spcPts val="1200"/>
              </a:spcAft>
            </a:pPr>
            <a:r>
              <a:rPr lang="en-US" dirty="0" smtClean="0"/>
              <a:t>These performed much worse that matching image sets.</a:t>
            </a:r>
          </a:p>
          <a:p>
            <a:pPr marL="285750" indent="-285750">
              <a:spcAft>
                <a:spcPts val="1200"/>
              </a:spcAft>
            </a:pPr>
            <a:r>
              <a:rPr lang="en-US" dirty="0" smtClean="0"/>
              <a:t>The initial approach was to explore this method.</a:t>
            </a:r>
          </a:p>
          <a:p>
            <a:pPr marL="285750" indent="-285750">
              <a:spcAft>
                <a:spcPts val="1200"/>
              </a:spcAft>
            </a:pPr>
            <a:r>
              <a:rPr lang="en-US" dirty="0" smtClean="0"/>
              <a:t>The models just don’t generalize very well with the change in resolution.</a:t>
            </a:r>
            <a:endParaRPr dirty="0"/>
          </a:p>
        </p:txBody>
      </p:sp>
      <p:sp>
        <p:nvSpPr>
          <p:cNvPr id="354" name="Google Shape;35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43</a:t>
            </a:fld>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Handheld Camera: Test Data</a:t>
            </a:r>
            <a:endParaRPr/>
          </a:p>
        </p:txBody>
      </p:sp>
      <p:sp>
        <p:nvSpPr>
          <p:cNvPr id="360" name="Google Shape;360;p5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test set is comprised of 15 images across the weeks of collection. </a:t>
            </a:r>
            <a:endParaRPr/>
          </a:p>
          <a:p>
            <a:pPr marL="457200" lvl="0" indent="-342900" algn="l" rtl="0">
              <a:spcBef>
                <a:spcPts val="0"/>
              </a:spcBef>
              <a:spcAft>
                <a:spcPts val="0"/>
              </a:spcAft>
              <a:buSzPts val="1800"/>
              <a:buChar char="●"/>
            </a:pPr>
            <a:r>
              <a:rPr lang="en"/>
              <a:t>This is 10% of the total images from the handheld camera. </a:t>
            </a:r>
            <a:endParaRPr/>
          </a:p>
          <a:p>
            <a:pPr marL="457200" lvl="0" indent="-342900" algn="l" rtl="0">
              <a:spcBef>
                <a:spcPts val="0"/>
              </a:spcBef>
              <a:spcAft>
                <a:spcPts val="0"/>
              </a:spcAft>
              <a:buSzPts val="1800"/>
              <a:buChar char="●"/>
            </a:pPr>
            <a:r>
              <a:rPr lang="en"/>
              <a:t>There are 25 instances of PM present within these images. </a:t>
            </a:r>
            <a:endParaRPr/>
          </a:p>
        </p:txBody>
      </p:sp>
      <p:sp>
        <p:nvSpPr>
          <p:cNvPr id="361" name="Google Shape;361;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5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Bounding Box Collisions</a:t>
            </a:r>
            <a:endParaRPr/>
          </a:p>
        </p:txBody>
      </p:sp>
      <p:sp>
        <p:nvSpPr>
          <p:cNvPr id="367" name="Google Shape;367;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45</a:t>
            </a:fld>
            <a:endParaRPr/>
          </a:p>
        </p:txBody>
      </p:sp>
      <p:pic>
        <p:nvPicPr>
          <p:cNvPr id="368" name="Google Shape;368;p58"/>
          <p:cNvPicPr preferRelativeResize="0"/>
          <p:nvPr/>
        </p:nvPicPr>
        <p:blipFill>
          <a:blip r:embed="rId3">
            <a:alphaModFix/>
          </a:blip>
          <a:stretch>
            <a:fillRect/>
          </a:stretch>
        </p:blipFill>
        <p:spPr>
          <a:xfrm>
            <a:off x="1482075" y="1163636"/>
            <a:ext cx="6179852" cy="3477175"/>
          </a:xfrm>
          <a:prstGeom prst="rect">
            <a:avLst/>
          </a:prstGeom>
          <a:noFill/>
          <a:ln>
            <a:noFill/>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Distant False Positives</a:t>
            </a:r>
            <a:endParaRPr/>
          </a:p>
        </p:txBody>
      </p:sp>
      <p:sp>
        <p:nvSpPr>
          <p:cNvPr id="374" name="Google Shape;374;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46</a:t>
            </a:fld>
            <a:endParaRPr/>
          </a:p>
        </p:txBody>
      </p:sp>
      <p:pic>
        <p:nvPicPr>
          <p:cNvPr id="375" name="Google Shape;375;p59"/>
          <p:cNvPicPr preferRelativeResize="0"/>
          <p:nvPr/>
        </p:nvPicPr>
        <p:blipFill>
          <a:blip r:embed="rId3">
            <a:alphaModFix/>
          </a:blip>
          <a:stretch>
            <a:fillRect/>
          </a:stretch>
        </p:blipFill>
        <p:spPr>
          <a:xfrm>
            <a:off x="2798395" y="1170475"/>
            <a:ext cx="3547210" cy="3645150"/>
          </a:xfrm>
          <a:prstGeom prst="rect">
            <a:avLst/>
          </a:prstGeom>
          <a:noFill/>
          <a:ln>
            <a:noFill/>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Drone: Test Data</a:t>
            </a:r>
            <a:endParaRPr/>
          </a:p>
        </p:txBody>
      </p:sp>
      <p:sp>
        <p:nvSpPr>
          <p:cNvPr id="381" name="Google Shape;381;p6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test set is comprised of 30 images across the weeks of collection. </a:t>
            </a:r>
            <a:endParaRPr/>
          </a:p>
          <a:p>
            <a:pPr marL="457200" lvl="0" indent="-342900" algn="l" rtl="0">
              <a:spcBef>
                <a:spcPts val="0"/>
              </a:spcBef>
              <a:spcAft>
                <a:spcPts val="0"/>
              </a:spcAft>
              <a:buSzPts val="1800"/>
              <a:buChar char="●"/>
            </a:pPr>
            <a:r>
              <a:rPr lang="en"/>
              <a:t>This is 10% of the total images from the handheld camera. </a:t>
            </a:r>
            <a:endParaRPr/>
          </a:p>
          <a:p>
            <a:pPr marL="457200" lvl="0" indent="-342900" algn="l" rtl="0">
              <a:spcBef>
                <a:spcPts val="0"/>
              </a:spcBef>
              <a:spcAft>
                <a:spcPts val="0"/>
              </a:spcAft>
              <a:buSzPts val="1800"/>
              <a:buChar char="●"/>
            </a:pPr>
            <a:r>
              <a:rPr lang="en"/>
              <a:t>There are 109 instances of PM present within these images. </a:t>
            </a:r>
            <a:endParaRPr/>
          </a:p>
        </p:txBody>
      </p:sp>
      <p:sp>
        <p:nvSpPr>
          <p:cNvPr id="382" name="Google Shape;382;p6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47</a:t>
            </a:fld>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48</a:t>
            </a:fld>
            <a:endParaRPr/>
          </a:p>
        </p:txBody>
      </p:sp>
      <p:pic>
        <p:nvPicPr>
          <p:cNvPr id="388" name="Google Shape;388;p61"/>
          <p:cNvPicPr preferRelativeResize="0"/>
          <p:nvPr/>
        </p:nvPicPr>
        <p:blipFill>
          <a:blip r:embed="rId3">
            <a:alphaModFix/>
          </a:blip>
          <a:stretch>
            <a:fillRect/>
          </a:stretch>
        </p:blipFill>
        <p:spPr>
          <a:xfrm>
            <a:off x="1842600" y="251950"/>
            <a:ext cx="5458799" cy="4639600"/>
          </a:xfrm>
          <a:prstGeom prst="rect">
            <a:avLst/>
          </a:prstGeom>
          <a:noFill/>
          <a:ln>
            <a:noFill/>
          </a:ln>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62"/>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Confidence</a:t>
            </a:r>
            <a:endParaRPr/>
          </a:p>
        </p:txBody>
      </p:sp>
      <p:sp>
        <p:nvSpPr>
          <p:cNvPr id="394" name="Google Shape;394;p62"/>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285750" indent="-285750">
              <a:spcAft>
                <a:spcPts val="1200"/>
              </a:spcAft>
            </a:pPr>
            <a:r>
              <a:rPr lang="en-US" dirty="0" smtClean="0"/>
              <a:t>The low confidence values could come from a lack of diversity in the dataset or size.</a:t>
            </a:r>
          </a:p>
          <a:p>
            <a:pPr marL="285750" indent="-285750">
              <a:spcAft>
                <a:spcPts val="1200"/>
              </a:spcAft>
            </a:pPr>
            <a:r>
              <a:rPr lang="en-US" dirty="0" smtClean="0"/>
              <a:t>Another issue could be the small size of PM compared to the resolution.</a:t>
            </a:r>
          </a:p>
          <a:p>
            <a:pPr marL="285750" indent="-285750">
              <a:spcAft>
                <a:spcPts val="1200"/>
              </a:spcAft>
            </a:pPr>
            <a:r>
              <a:rPr lang="en-US" dirty="0" smtClean="0"/>
              <a:t>It needs to be explored in the future why the precision is so high, but the confidence values are not.</a:t>
            </a:r>
          </a:p>
          <a:p>
            <a:pPr marL="285750" indent="-285750">
              <a:spcAft>
                <a:spcPts val="1200"/>
              </a:spcAft>
            </a:pPr>
            <a:r>
              <a:rPr lang="en-US" dirty="0" smtClean="0"/>
              <a:t>None of the predictions were excluded based on confidence because recall was the priority.</a:t>
            </a:r>
          </a:p>
          <a:p>
            <a:pPr marL="285750" indent="-285750">
              <a:spcAft>
                <a:spcPts val="1200"/>
              </a:spcAft>
            </a:pPr>
            <a:endParaRPr dirty="0"/>
          </a:p>
        </p:txBody>
      </p:sp>
      <p:sp>
        <p:nvSpPr>
          <p:cNvPr id="395" name="Google Shape;395;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Literature Survey Highlights</a:t>
            </a:r>
            <a:endParaRPr/>
          </a:p>
        </p:txBody>
      </p:sp>
      <p:sp>
        <p:nvSpPr>
          <p:cNvPr id="89" name="Google Shape;89;p1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survey breaks down as follows:</a:t>
            </a:r>
            <a:endParaRPr/>
          </a:p>
          <a:p>
            <a:pPr marL="914400" lvl="0" indent="-342900" algn="l" rtl="0">
              <a:spcBef>
                <a:spcPts val="1200"/>
              </a:spcBef>
              <a:spcAft>
                <a:spcPts val="0"/>
              </a:spcAft>
              <a:buSzPts val="1800"/>
              <a:buAutoNum type="arabicPeriod"/>
            </a:pPr>
            <a:r>
              <a:rPr lang="en"/>
              <a:t>Powdery Mildew (PM)</a:t>
            </a:r>
            <a:endParaRPr/>
          </a:p>
          <a:p>
            <a:pPr marL="914400" lvl="0" indent="-342900" algn="l" rtl="0">
              <a:spcBef>
                <a:spcPts val="0"/>
              </a:spcBef>
              <a:spcAft>
                <a:spcPts val="0"/>
              </a:spcAft>
              <a:buSzPts val="1800"/>
              <a:buAutoNum type="arabicPeriod"/>
            </a:pPr>
            <a:r>
              <a:rPr lang="en"/>
              <a:t>Current Best Practices</a:t>
            </a:r>
            <a:endParaRPr/>
          </a:p>
          <a:p>
            <a:pPr marL="914400" lvl="0" indent="-342900" algn="l" rtl="0">
              <a:spcBef>
                <a:spcPts val="0"/>
              </a:spcBef>
              <a:spcAft>
                <a:spcPts val="0"/>
              </a:spcAft>
              <a:buSzPts val="1800"/>
              <a:buAutoNum type="arabicPeriod"/>
            </a:pPr>
            <a:r>
              <a:rPr lang="en"/>
              <a:t>Handheld Proximal Sensors</a:t>
            </a:r>
            <a:endParaRPr/>
          </a:p>
          <a:p>
            <a:pPr marL="914400" lvl="0" indent="-342900" algn="l" rtl="0">
              <a:spcBef>
                <a:spcPts val="0"/>
              </a:spcBef>
              <a:spcAft>
                <a:spcPts val="0"/>
              </a:spcAft>
              <a:buSzPts val="1800"/>
              <a:buAutoNum type="arabicPeriod"/>
            </a:pPr>
            <a:r>
              <a:rPr lang="en"/>
              <a:t>Drones and UAVs</a:t>
            </a:r>
            <a:endParaRPr/>
          </a:p>
          <a:p>
            <a:pPr marL="914400" lvl="0" indent="-342900" algn="l" rtl="0">
              <a:spcBef>
                <a:spcPts val="0"/>
              </a:spcBef>
              <a:spcAft>
                <a:spcPts val="0"/>
              </a:spcAft>
              <a:buSzPts val="1800"/>
              <a:buAutoNum type="arabicPeriod"/>
            </a:pPr>
            <a:r>
              <a:rPr lang="en"/>
              <a:t>Security Challenges</a:t>
            </a:r>
            <a:endParaRPr/>
          </a:p>
        </p:txBody>
      </p:sp>
      <p:sp>
        <p:nvSpPr>
          <p:cNvPr id="90" name="Google Shape;9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63"/>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True Positive Prediction</a:t>
            </a:r>
            <a:endParaRPr/>
          </a:p>
        </p:txBody>
      </p:sp>
      <p:sp>
        <p:nvSpPr>
          <p:cNvPr id="401" name="Google Shape;40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50</a:t>
            </a:fld>
            <a:endParaRPr/>
          </a:p>
        </p:txBody>
      </p:sp>
      <p:pic>
        <p:nvPicPr>
          <p:cNvPr id="402" name="Google Shape;402;p63"/>
          <p:cNvPicPr preferRelativeResize="0"/>
          <p:nvPr/>
        </p:nvPicPr>
        <p:blipFill>
          <a:blip r:embed="rId3">
            <a:alphaModFix/>
          </a:blip>
          <a:stretch>
            <a:fillRect/>
          </a:stretch>
        </p:blipFill>
        <p:spPr>
          <a:xfrm>
            <a:off x="2114750" y="1225225"/>
            <a:ext cx="4914500" cy="3445951"/>
          </a:xfrm>
          <a:prstGeom prst="rect">
            <a:avLst/>
          </a:prstGeom>
          <a:noFill/>
          <a:ln>
            <a:noFill/>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6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False Positive Prediction</a:t>
            </a:r>
            <a:endParaRPr/>
          </a:p>
        </p:txBody>
      </p:sp>
      <p:sp>
        <p:nvSpPr>
          <p:cNvPr id="408" name="Google Shape;408;p6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51</a:t>
            </a:fld>
            <a:endParaRPr/>
          </a:p>
        </p:txBody>
      </p:sp>
      <p:pic>
        <p:nvPicPr>
          <p:cNvPr id="409" name="Google Shape;409;p64"/>
          <p:cNvPicPr preferRelativeResize="0"/>
          <p:nvPr/>
        </p:nvPicPr>
        <p:blipFill>
          <a:blip r:embed="rId3">
            <a:alphaModFix/>
          </a:blip>
          <a:stretch>
            <a:fillRect/>
          </a:stretch>
        </p:blipFill>
        <p:spPr>
          <a:xfrm>
            <a:off x="2505073" y="1225225"/>
            <a:ext cx="4133856" cy="3354000"/>
          </a:xfrm>
          <a:prstGeom prst="rect">
            <a:avLst/>
          </a:prstGeom>
          <a:noFill/>
          <a:ln>
            <a:noFill/>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6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Comparison</a:t>
            </a:r>
            <a:endParaRPr/>
          </a:p>
        </p:txBody>
      </p:sp>
      <p:sp>
        <p:nvSpPr>
          <p:cNvPr id="415" name="Google Shape;415;p65"/>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lnSpcReduction="10000"/>
          </a:bodyPr>
          <a:lstStyle/>
          <a:p>
            <a:pPr marL="457200" lvl="0" indent="-342900" algn="l" rtl="0">
              <a:spcBef>
                <a:spcPts val="0"/>
              </a:spcBef>
              <a:spcAft>
                <a:spcPts val="0"/>
              </a:spcAft>
              <a:buSzPts val="1800"/>
              <a:buChar char="●"/>
            </a:pPr>
            <a:r>
              <a:rPr lang="en" dirty="0"/>
              <a:t>Drone-trained models have lower prediction confidence, but still perform well, while handheld camera-trained models sometimes fail to make predictions due to fewer PM instances in the dataset.</a:t>
            </a:r>
            <a:endParaRPr dirty="0"/>
          </a:p>
          <a:p>
            <a:pPr marL="457200" lvl="0" indent="-342900" algn="l" rtl="0">
              <a:spcBef>
                <a:spcPts val="0"/>
              </a:spcBef>
              <a:spcAft>
                <a:spcPts val="0"/>
              </a:spcAft>
              <a:buSzPts val="1800"/>
              <a:buChar char="●"/>
            </a:pPr>
            <a:r>
              <a:rPr lang="en" dirty="0"/>
              <a:t>Precision generally outperforms recall, indicating high-quality predictions with fewer false positives, but the system aims to prioritize recall to detect more PM.</a:t>
            </a:r>
            <a:endParaRPr dirty="0"/>
          </a:p>
          <a:p>
            <a:pPr marL="457200" lvl="0" indent="-342900" algn="l" rtl="0">
              <a:spcBef>
                <a:spcPts val="0"/>
              </a:spcBef>
              <a:spcAft>
                <a:spcPts val="0"/>
              </a:spcAft>
              <a:buSzPts val="1800"/>
              <a:buChar char="●"/>
            </a:pPr>
            <a:r>
              <a:rPr lang="en" dirty="0"/>
              <a:t>Drone-based training is more promising than handheld cameras, as it provides faster, reproducible, and more easily automated image collection, enhancing the effectiveness of ML in precision agriculture</a:t>
            </a:r>
            <a:r>
              <a:rPr lang="en" dirty="0" smtClean="0"/>
              <a:t>.</a:t>
            </a:r>
          </a:p>
          <a:p>
            <a:pPr marL="457200" lvl="0" indent="-342900" algn="l" rtl="0">
              <a:spcBef>
                <a:spcPts val="0"/>
              </a:spcBef>
              <a:spcAft>
                <a:spcPts val="0"/>
              </a:spcAft>
              <a:buSzPts val="1800"/>
              <a:buChar char="●"/>
            </a:pPr>
            <a:r>
              <a:rPr lang="en" dirty="0" smtClean="0"/>
              <a:t>The drone training also scored high with F1 across the board when compared to handheld training.</a:t>
            </a:r>
            <a:endParaRPr dirty="0"/>
          </a:p>
        </p:txBody>
      </p:sp>
      <p:sp>
        <p:nvSpPr>
          <p:cNvPr id="416" name="Google Shape;416;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66"/>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p>
            <a:pPr marL="457200" lvl="0" indent="0" algn="ctr" rtl="0">
              <a:spcBef>
                <a:spcPts val="0"/>
              </a:spcBef>
              <a:spcAft>
                <a:spcPts val="0"/>
              </a:spcAft>
              <a:buNone/>
            </a:pPr>
            <a:r>
              <a:rPr lang="en"/>
              <a:t>4. Conclusion</a:t>
            </a:r>
            <a:endParaRPr/>
          </a:p>
        </p:txBody>
      </p:sp>
      <p:sp>
        <p:nvSpPr>
          <p:cNvPr id="422" name="Google Shape;422;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6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Discussion</a:t>
            </a:r>
            <a:endParaRPr/>
          </a:p>
        </p:txBody>
      </p:sp>
      <p:sp>
        <p:nvSpPr>
          <p:cNvPr id="428" name="Google Shape;428;p67"/>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smtClean="0"/>
              <a:t>Images </a:t>
            </a:r>
            <a:r>
              <a:rPr lang="en" dirty="0"/>
              <a:t>collected later in the growth cycle are more valuable as PM becomes more apparent. Early-stage detection is harder, especially with images taken from above.</a:t>
            </a:r>
            <a:endParaRPr dirty="0"/>
          </a:p>
          <a:p>
            <a:pPr marL="457200" lvl="0" indent="-342900" algn="l" rtl="0">
              <a:spcBef>
                <a:spcPts val="0"/>
              </a:spcBef>
              <a:spcAft>
                <a:spcPts val="0"/>
              </a:spcAft>
              <a:buSzPts val="1800"/>
              <a:buChar char="●"/>
            </a:pPr>
            <a:r>
              <a:rPr lang="en" dirty="0"/>
              <a:t>PM thrives on the underside of vines, and an AR app with a YOLO model could help identify diseased leaves using a phone camera.</a:t>
            </a:r>
            <a:endParaRPr dirty="0"/>
          </a:p>
        </p:txBody>
      </p:sp>
      <p:sp>
        <p:nvSpPr>
          <p:cNvPr id="429" name="Google Shape;429;p6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6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Discussion</a:t>
            </a:r>
            <a:endParaRPr/>
          </a:p>
        </p:txBody>
      </p:sp>
      <p:sp>
        <p:nvSpPr>
          <p:cNvPr id="435" name="Google Shape;435;p6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False positives, such as dirt resembling PM, are an issue; increasing bounding box size could reduce this problem.</a:t>
            </a:r>
            <a:endParaRPr dirty="0"/>
          </a:p>
          <a:p>
            <a:pPr marL="457200" lvl="0" indent="-342900" algn="l" rtl="0">
              <a:spcBef>
                <a:spcPts val="0"/>
              </a:spcBef>
              <a:spcAft>
                <a:spcPts val="0"/>
              </a:spcAft>
              <a:buSzPts val="1800"/>
              <a:buChar char="●"/>
            </a:pPr>
            <a:r>
              <a:rPr lang="en" dirty="0"/>
              <a:t>The number of training epochs affects performance, and the ideal value needs further exploration to avoid </a:t>
            </a:r>
            <a:r>
              <a:rPr lang="en" dirty="0" smtClean="0"/>
              <a:t>overfitting/underfitting.</a:t>
            </a:r>
            <a:endParaRPr dirty="0"/>
          </a:p>
          <a:p>
            <a:pPr marL="457200" lvl="0" indent="-342900" algn="l" rtl="0">
              <a:spcBef>
                <a:spcPts val="0"/>
              </a:spcBef>
              <a:spcAft>
                <a:spcPts val="0"/>
              </a:spcAft>
              <a:buSzPts val="1800"/>
              <a:buChar char="●"/>
            </a:pPr>
            <a:r>
              <a:rPr lang="en" dirty="0"/>
              <a:t>The study used YOLO nano architecture for real-time processing, trading off precision and recall for lightweight size and speed suitable for drones</a:t>
            </a:r>
            <a:r>
              <a:rPr lang="en" dirty="0" smtClean="0"/>
              <a:t>. Much higher scores could be achieved with the performance models.</a:t>
            </a:r>
            <a:endParaRPr dirty="0"/>
          </a:p>
        </p:txBody>
      </p:sp>
      <p:sp>
        <p:nvSpPr>
          <p:cNvPr id="436" name="Google Shape;436;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Conclusion</a:t>
            </a:r>
            <a:endParaRPr/>
          </a:p>
        </p:txBody>
      </p:sp>
      <p:sp>
        <p:nvSpPr>
          <p:cNvPr id="442" name="Google Shape;442;p6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AI and ML provide cost-effective solutions for detecting PM in vineyards using lightweight YOLO models with handheld cameras and drones.</a:t>
            </a:r>
            <a:endParaRPr/>
          </a:p>
          <a:p>
            <a:pPr marL="457200" lvl="0" indent="-342900" algn="l" rtl="0">
              <a:spcBef>
                <a:spcPts val="0"/>
              </a:spcBef>
              <a:spcAft>
                <a:spcPts val="0"/>
              </a:spcAft>
              <a:buSzPts val="1800"/>
              <a:buChar char="●"/>
            </a:pPr>
            <a:r>
              <a:rPr lang="en"/>
              <a:t>YOLOv10n, trained on handheld images, achieved 79% precision, 76% recall, and 77% F1 score; drone models showed strong large-scale monitoring potential.</a:t>
            </a:r>
            <a:endParaRPr/>
          </a:p>
          <a:p>
            <a:pPr marL="457200" lvl="0" indent="-342900" algn="l" rtl="0">
              <a:spcBef>
                <a:spcPts val="0"/>
              </a:spcBef>
              <a:spcAft>
                <a:spcPts val="0"/>
              </a:spcAft>
              <a:buSzPts val="1800"/>
              <a:buChar char="●"/>
            </a:pPr>
            <a:r>
              <a:rPr lang="en"/>
              <a:t>Challenges include false positives (due to dirt) and variability in image quality, with potential improvements from better image diversity and collection angles.</a:t>
            </a:r>
            <a:endParaRPr/>
          </a:p>
          <a:p>
            <a:pPr marL="457200" lvl="0" indent="-342900" algn="l" rtl="0">
              <a:spcBef>
                <a:spcPts val="0"/>
              </a:spcBef>
              <a:spcAft>
                <a:spcPts val="0"/>
              </a:spcAft>
              <a:buSzPts val="1800"/>
              <a:buChar char="●"/>
            </a:pPr>
            <a:r>
              <a:rPr lang="en"/>
              <a:t>Drone-based data collection offers superior scalability, making it ideal for precision agriculture and crop health management.</a:t>
            </a:r>
            <a:endParaRPr/>
          </a:p>
        </p:txBody>
      </p:sp>
      <p:sp>
        <p:nvSpPr>
          <p:cNvPr id="443" name="Google Shape;443;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Future Work</a:t>
            </a:r>
            <a:endParaRPr/>
          </a:p>
        </p:txBody>
      </p:sp>
      <p:sp>
        <p:nvSpPr>
          <p:cNvPr id="449" name="Google Shape;449;p7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ultimate goal of this work at Cal Poly Pomona is to have drones and UGVs working maintain a field of crops. </a:t>
            </a:r>
            <a:endParaRPr/>
          </a:p>
          <a:p>
            <a:pPr marL="457200" lvl="0" indent="-342900" algn="l" rtl="0">
              <a:spcBef>
                <a:spcPts val="0"/>
              </a:spcBef>
              <a:spcAft>
                <a:spcPts val="0"/>
              </a:spcAft>
              <a:buSzPts val="1800"/>
              <a:buChar char="●"/>
            </a:pPr>
            <a:r>
              <a:rPr lang="en"/>
              <a:t>This is useful for weed removal, pesticide application, etc. </a:t>
            </a:r>
            <a:endParaRPr/>
          </a:p>
          <a:p>
            <a:pPr marL="457200" lvl="0" indent="-342900" algn="l" rtl="0">
              <a:spcBef>
                <a:spcPts val="0"/>
              </a:spcBef>
              <a:spcAft>
                <a:spcPts val="0"/>
              </a:spcAft>
              <a:buSzPts val="1800"/>
              <a:buChar char="●"/>
            </a:pPr>
            <a:r>
              <a:rPr lang="en"/>
              <a:t>The drone will fly and identify the areas that contain weeds or pests and communicate that information to the UGV. The UGV will then go in with that general location and use its targeted sensors to correct the problem. </a:t>
            </a:r>
            <a:endParaRPr/>
          </a:p>
          <a:p>
            <a:pPr marL="457200" lvl="0" indent="-342900" algn="l" rtl="0">
              <a:spcBef>
                <a:spcPts val="0"/>
              </a:spcBef>
              <a:spcAft>
                <a:spcPts val="0"/>
              </a:spcAft>
              <a:buSzPts val="1800"/>
              <a:buChar char="●"/>
            </a:pPr>
            <a:r>
              <a:rPr lang="en"/>
              <a:t>There will be a trained YOLO model on a drone equipped with an NVIDIA Jetson processor to detect in real time. </a:t>
            </a:r>
            <a:endParaRPr/>
          </a:p>
          <a:p>
            <a:pPr marL="457200" lvl="0" indent="-342900" algn="l" rtl="0">
              <a:spcBef>
                <a:spcPts val="0"/>
              </a:spcBef>
              <a:spcAft>
                <a:spcPts val="0"/>
              </a:spcAft>
              <a:buSzPts val="1800"/>
              <a:buChar char="●"/>
            </a:pPr>
            <a:r>
              <a:rPr lang="en"/>
              <a:t>Also, work with hyperspectral imagery will also continue within this project.</a:t>
            </a:r>
            <a:endParaRPr/>
          </a:p>
        </p:txBody>
      </p:sp>
      <p:sp>
        <p:nvSpPr>
          <p:cNvPr id="450" name="Google Shape;450;p7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Acknowledgements</a:t>
            </a:r>
            <a:endParaRPr/>
          </a:p>
        </p:txBody>
      </p:sp>
      <p:sp>
        <p:nvSpPr>
          <p:cNvPr id="456" name="Google Shape;456;p71"/>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project was supported by the ARI Grant Number 23-04-113.</a:t>
            </a:r>
            <a:endParaRPr/>
          </a:p>
        </p:txBody>
      </p:sp>
      <p:sp>
        <p:nvSpPr>
          <p:cNvPr id="457" name="Google Shape;457;p7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idx="1"/>
          </p:nvPr>
        </p:nvSpPr>
        <p:spPr/>
        <p:txBody>
          <a:bodyPr>
            <a:normAutofit fontScale="77500" lnSpcReduction="20000"/>
          </a:bodyPr>
          <a:lstStyle/>
          <a:p>
            <a:pPr marL="114300" indent="0">
              <a:buNone/>
            </a:pPr>
            <a:r>
              <a:rPr lang="en-US" dirty="0" smtClean="0"/>
              <a:t>[1] </a:t>
            </a:r>
            <a:r>
              <a:rPr lang="en-US" dirty="0" err="1" smtClean="0"/>
              <a:t>Knauer</a:t>
            </a:r>
            <a:r>
              <a:rPr lang="en-US" dirty="0"/>
              <a:t>, Uwe, et al. “Improved Classification Accuracy of Powdery Mildew Infection Levels of Wine Grapes by Spatial-Spectral Analysis of Hyperspectral Images.” </a:t>
            </a:r>
            <a:r>
              <a:rPr lang="en-US" i="1" dirty="0"/>
              <a:t>Plant Methods</a:t>
            </a:r>
            <a:r>
              <a:rPr lang="en-US" dirty="0"/>
              <a:t>, vol. 13, no. 1, 2017, </a:t>
            </a:r>
            <a:r>
              <a:rPr lang="en-US" dirty="0">
                <a:hlinkClick r:id="rId2"/>
              </a:rPr>
              <a:t>https://doi.org/10.1186/s13007-017-0198-y. Accessed 14 Apr. 2023</a:t>
            </a:r>
            <a:r>
              <a:rPr lang="en-US" dirty="0" smtClean="0"/>
              <a:t>.</a:t>
            </a:r>
          </a:p>
          <a:p>
            <a:pPr marL="114300" indent="0">
              <a:buNone/>
            </a:pPr>
            <a:r>
              <a:rPr lang="en-US" dirty="0" smtClean="0"/>
              <a:t>[2] </a:t>
            </a:r>
            <a:r>
              <a:rPr lang="en-US" dirty="0" err="1"/>
              <a:t>Bayoumi</a:t>
            </a:r>
            <a:r>
              <a:rPr lang="en-US" dirty="0"/>
              <a:t>, Tarek Y., and A. A. Abdullah. “Application of thermal imaging sensor to early detect powdery mildew disease in wheat.” </a:t>
            </a:r>
            <a:r>
              <a:rPr lang="en-US" i="1" dirty="0"/>
              <a:t>The Journal of Middle East and North Africa Sciences</a:t>
            </a:r>
            <a:r>
              <a:rPr lang="en-US" dirty="0"/>
              <a:t>, vol. 2, no. 2, 2016, pp. 56–63, https://doi.org/10.12816/0032657. </a:t>
            </a:r>
          </a:p>
          <a:p>
            <a:pPr marL="114300" indent="0">
              <a:buNone/>
            </a:pPr>
            <a:r>
              <a:rPr lang="en-US" dirty="0" smtClean="0"/>
              <a:t>[3] </a:t>
            </a:r>
            <a:r>
              <a:rPr lang="en-US" dirty="0"/>
              <a:t>Khan, Imran </a:t>
            </a:r>
            <a:r>
              <a:rPr lang="en-US" dirty="0" err="1"/>
              <a:t>Haider</a:t>
            </a:r>
            <a:r>
              <a:rPr lang="en-US" dirty="0"/>
              <a:t>, et al. “Early detection of powdery mildew disease and accurate quantification of its severity using hyperspectral images in wheat.” </a:t>
            </a:r>
            <a:r>
              <a:rPr lang="en-US" i="1" dirty="0"/>
              <a:t>Remote Sensing</a:t>
            </a:r>
            <a:r>
              <a:rPr lang="en-US" dirty="0"/>
              <a:t>, vol. 13, no. 18, 2021, p. 3612, </a:t>
            </a:r>
            <a:r>
              <a:rPr lang="en-US" dirty="0">
                <a:hlinkClick r:id="rId3"/>
              </a:rPr>
              <a:t>https://doi.org/10.3390/rs13183612</a:t>
            </a:r>
            <a:r>
              <a:rPr lang="en-US" dirty="0" smtClean="0"/>
              <a:t>.</a:t>
            </a:r>
          </a:p>
          <a:p>
            <a:pPr marL="114300" indent="0">
              <a:buNone/>
            </a:pPr>
            <a:r>
              <a:rPr lang="en-US" dirty="0" smtClean="0"/>
              <a:t>[4] </a:t>
            </a:r>
            <a:r>
              <a:rPr lang="en-US" dirty="0" err="1"/>
              <a:t>Kunova</a:t>
            </a:r>
            <a:r>
              <a:rPr lang="en-US" dirty="0"/>
              <a:t>, Andrea, et al. “Grapevine powdery mildew: Fungicides for its management and advances in molecular detection of markers associated with resistance.” </a:t>
            </a:r>
            <a:r>
              <a:rPr lang="en-US" i="1" dirty="0"/>
              <a:t>Microorganisms</a:t>
            </a:r>
            <a:r>
              <a:rPr lang="en-US" dirty="0"/>
              <a:t>, vol. 9, no. 7, 20 July 2021, p. 1541, https://doi.org/10.3390/microorganisms9071541. </a:t>
            </a:r>
          </a:p>
          <a:p>
            <a:pPr marL="114300" indent="0">
              <a:buNone/>
            </a:pPr>
            <a:r>
              <a:rPr lang="en-US" dirty="0" smtClean="0"/>
              <a:t>[5] </a:t>
            </a:r>
            <a:r>
              <a:rPr lang="en-US" dirty="0"/>
              <a:t>Khan, Imran </a:t>
            </a:r>
            <a:r>
              <a:rPr lang="en-US" dirty="0" err="1"/>
              <a:t>Haider</a:t>
            </a:r>
            <a:r>
              <a:rPr lang="en-US" dirty="0"/>
              <a:t>, et al. “Early detection of powdery mildew disease and accurate quantification of its severity using hyperspectral images in wheat.” </a:t>
            </a:r>
            <a:r>
              <a:rPr lang="en-US" i="1" dirty="0"/>
              <a:t>Remote Sensing</a:t>
            </a:r>
            <a:r>
              <a:rPr lang="en-US" dirty="0"/>
              <a:t>, vol. 13, no. 18, 2021, p. 3612, https://doi.org/10.3390/rs13183612. </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59</a:t>
            </a:fld>
            <a:endParaRPr lang="en"/>
          </a:p>
        </p:txBody>
      </p:sp>
    </p:spTree>
    <p:extLst>
      <p:ext uri="{BB962C8B-B14F-4D97-AF65-F5344CB8AC3E}">
        <p14:creationId xmlns:p14="http://schemas.microsoft.com/office/powerpoint/2010/main" val="22449529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Powdery Mildew (PM)</a:t>
            </a:r>
            <a:endParaRPr/>
          </a:p>
        </p:txBody>
      </p:sp>
      <p:sp>
        <p:nvSpPr>
          <p:cNvPr id="96" name="Google Shape;96;p18"/>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PM is caused by the Erysiphe necator </a:t>
            </a:r>
            <a:r>
              <a:rPr lang="en" dirty="0" smtClean="0"/>
              <a:t>fungus [1], </a:t>
            </a:r>
            <a:r>
              <a:rPr lang="en" dirty="0"/>
              <a:t>affecting 7,600 plant </a:t>
            </a:r>
            <a:r>
              <a:rPr lang="en" dirty="0" smtClean="0"/>
              <a:t>species [2]; </a:t>
            </a:r>
            <a:r>
              <a:rPr lang="en" dirty="0"/>
              <a:t>viticulture uses 19.5 kg/ha of fungicides yearly, contributing to pesticide-resistant </a:t>
            </a:r>
            <a:r>
              <a:rPr lang="en" dirty="0" smtClean="0"/>
              <a:t>strains [3].</a:t>
            </a:r>
            <a:endParaRPr dirty="0"/>
          </a:p>
          <a:p>
            <a:pPr marL="457200" lvl="0" indent="-342900" algn="l" rtl="0">
              <a:spcBef>
                <a:spcPts val="0"/>
              </a:spcBef>
              <a:spcAft>
                <a:spcPts val="0"/>
              </a:spcAft>
              <a:buSzPts val="1800"/>
              <a:buChar char="●"/>
            </a:pPr>
            <a:r>
              <a:rPr lang="en" dirty="0"/>
              <a:t>PM thrives in mild temperatures (ideal at 77°F</a:t>
            </a:r>
            <a:r>
              <a:rPr lang="en" dirty="0" smtClean="0"/>
              <a:t>)[2] </a:t>
            </a:r>
            <a:r>
              <a:rPr lang="en" dirty="0"/>
              <a:t>and is challenging to detect early, especially under shaded canopies where growth is fostered.</a:t>
            </a:r>
            <a:endParaRPr dirty="0"/>
          </a:p>
          <a:p>
            <a:pPr marL="457200" lvl="0" indent="-342900" algn="l" rtl="0">
              <a:spcBef>
                <a:spcPts val="0"/>
              </a:spcBef>
              <a:spcAft>
                <a:spcPts val="0"/>
              </a:spcAft>
              <a:buSzPts val="1800"/>
              <a:buChar char="●"/>
            </a:pPr>
            <a:r>
              <a:rPr lang="en" dirty="0"/>
              <a:t>PM infection reduces fruit yield, causes berry splitting, and affects photosynthesis, sugar content, juice color, and wine </a:t>
            </a:r>
            <a:r>
              <a:rPr lang="en" dirty="0" smtClean="0"/>
              <a:t>quality [4].</a:t>
            </a:r>
            <a:endParaRPr dirty="0"/>
          </a:p>
          <a:p>
            <a:pPr marL="457200" lvl="0" indent="-342900" algn="l" rtl="0">
              <a:spcBef>
                <a:spcPts val="0"/>
              </a:spcBef>
              <a:spcAft>
                <a:spcPts val="0"/>
              </a:spcAft>
              <a:buSzPts val="1800"/>
              <a:buChar char="●"/>
            </a:pPr>
            <a:r>
              <a:rPr lang="en" dirty="0"/>
              <a:t>Current practices include disease-resistant grape species and pesticide use, but widespread application increases costs, resistance, and </a:t>
            </a:r>
            <a:r>
              <a:rPr lang="en" dirty="0" smtClean="0"/>
              <a:t>pollution [5].</a:t>
            </a:r>
            <a:endParaRPr dirty="0"/>
          </a:p>
        </p:txBody>
      </p:sp>
      <p:sp>
        <p:nvSpPr>
          <p:cNvPr id="97" name="Google Shape;97;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idx="1"/>
          </p:nvPr>
        </p:nvSpPr>
        <p:spPr/>
        <p:txBody>
          <a:bodyPr>
            <a:normAutofit fontScale="85000" lnSpcReduction="10000"/>
          </a:bodyPr>
          <a:lstStyle/>
          <a:p>
            <a:pPr marL="114300" indent="0">
              <a:buNone/>
            </a:pPr>
            <a:r>
              <a:rPr lang="en-US" dirty="0" smtClean="0"/>
              <a:t>[6] </a:t>
            </a:r>
            <a:r>
              <a:rPr lang="en-US" dirty="0" err="1"/>
              <a:t>Neupane</a:t>
            </a:r>
            <a:r>
              <a:rPr lang="en-US" dirty="0"/>
              <a:t>, Krishna, and </a:t>
            </a:r>
            <a:r>
              <a:rPr lang="en-US" dirty="0" err="1"/>
              <a:t>Fulya</a:t>
            </a:r>
            <a:r>
              <a:rPr lang="en-US" dirty="0"/>
              <a:t> </a:t>
            </a:r>
            <a:r>
              <a:rPr lang="en-US" dirty="0" err="1"/>
              <a:t>Baysal-Gurel</a:t>
            </a:r>
            <a:r>
              <a:rPr lang="en-US" dirty="0"/>
              <a:t>. “Automatic identification and monitoring of plant diseases using unmanned aerial vehicles: A Review.” </a:t>
            </a:r>
            <a:r>
              <a:rPr lang="en-US" i="1" dirty="0"/>
              <a:t>Remote Sensing</a:t>
            </a:r>
            <a:r>
              <a:rPr lang="en-US" dirty="0"/>
              <a:t>, vol. 13, no. 19, 2021, p. 3841, https://doi.org/10.3390/rs13193841. </a:t>
            </a:r>
          </a:p>
          <a:p>
            <a:pPr marL="114300" indent="0">
              <a:buNone/>
            </a:pPr>
            <a:r>
              <a:rPr lang="en-US" dirty="0" smtClean="0"/>
              <a:t>[7] </a:t>
            </a:r>
            <a:r>
              <a:rPr lang="en-US" dirty="0"/>
              <a:t>Strange, Richard N., and Peter R. Scott. “Plant disease: A threat to Global Food Security.” </a:t>
            </a:r>
            <a:r>
              <a:rPr lang="en-US" i="1" dirty="0"/>
              <a:t>Annual Review of Phytopathology</a:t>
            </a:r>
            <a:r>
              <a:rPr lang="en-US" dirty="0"/>
              <a:t>, vol. 43, no. 1, 1 Sept. 2005, pp. 83–116, https://doi.org/10.1146/annurev.phyto.43.113004.133839. </a:t>
            </a:r>
            <a:endParaRPr lang="en-US" dirty="0" smtClean="0"/>
          </a:p>
          <a:p>
            <a:pPr marL="114300" indent="0">
              <a:buNone/>
            </a:pPr>
            <a:r>
              <a:rPr lang="en-US" dirty="0" smtClean="0"/>
              <a:t>[8] </a:t>
            </a:r>
            <a:r>
              <a:rPr lang="en-US" dirty="0"/>
              <a:t>Yang, Yang, et al. “Nitrogen concentration and dry-matter accumulation in maize crop: Assessing maize nitrogen status with an </a:t>
            </a:r>
            <a:r>
              <a:rPr lang="en-US" dirty="0" err="1"/>
              <a:t>allometric</a:t>
            </a:r>
            <a:r>
              <a:rPr lang="en-US" dirty="0"/>
              <a:t> function and a chlorophyll meter.” </a:t>
            </a:r>
            <a:r>
              <a:rPr lang="en-US" i="1" dirty="0"/>
              <a:t>Communications in Soil Science and Plant Analysis</a:t>
            </a:r>
            <a:r>
              <a:rPr lang="en-US" dirty="0"/>
              <a:t>, vol. 43, no. 11, 2012, pp. 1563–1575, </a:t>
            </a:r>
            <a:r>
              <a:rPr lang="en-US" dirty="0">
                <a:hlinkClick r:id="rId2"/>
              </a:rPr>
              <a:t>https://doi.org/10.1080/00103624.2012.675393</a:t>
            </a:r>
            <a:r>
              <a:rPr lang="en-US" dirty="0" smtClean="0"/>
              <a:t>.</a:t>
            </a:r>
          </a:p>
          <a:p>
            <a:pPr marL="114300" indent="0">
              <a:buNone/>
            </a:pPr>
            <a:r>
              <a:rPr lang="en-US" dirty="0" smtClean="0"/>
              <a:t>[9] </a:t>
            </a:r>
            <a:r>
              <a:rPr lang="en-US" dirty="0" err="1"/>
              <a:t>Demir</a:t>
            </a:r>
            <a:r>
              <a:rPr lang="en-US" dirty="0"/>
              <a:t>, </a:t>
            </a:r>
            <a:r>
              <a:rPr lang="en-US" dirty="0" err="1"/>
              <a:t>Ilke</a:t>
            </a:r>
            <a:r>
              <a:rPr lang="en-US" dirty="0"/>
              <a:t>, et al. “</a:t>
            </a:r>
            <a:r>
              <a:rPr lang="en-US" dirty="0" err="1"/>
              <a:t>DeepGlobe</a:t>
            </a:r>
            <a:r>
              <a:rPr lang="en-US" dirty="0"/>
              <a:t> 2018: A Challenge to parse the Earth through satellite images.” </a:t>
            </a:r>
            <a:r>
              <a:rPr lang="en-US" i="1" dirty="0"/>
              <a:t>2018 IEEE/CVF Conference on Computer Vision and Pattern Recognition Workshops (CVPRW)</a:t>
            </a:r>
            <a:r>
              <a:rPr lang="en-US" dirty="0"/>
              <a:t>, June 2018, https://doi.org/10.1109/cvprw.2018.00031. </a:t>
            </a:r>
            <a:r>
              <a:rPr lang="en-US" dirty="0" smtClean="0"/>
              <a:t> </a:t>
            </a:r>
            <a:endParaRPr lang="en-US" dirty="0"/>
          </a:p>
          <a:p>
            <a:pPr marL="114300" indent="0">
              <a:buNone/>
            </a:pPr>
            <a:endParaRPr lang="en-US" dirty="0"/>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60</a:t>
            </a:fld>
            <a:endParaRPr lang="en"/>
          </a:p>
        </p:txBody>
      </p:sp>
    </p:spTree>
    <p:extLst>
      <p:ext uri="{BB962C8B-B14F-4D97-AF65-F5344CB8AC3E}">
        <p14:creationId xmlns:p14="http://schemas.microsoft.com/office/powerpoint/2010/main" val="338908928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Text Placeholder 2"/>
          <p:cNvSpPr>
            <a:spLocks noGrp="1"/>
          </p:cNvSpPr>
          <p:nvPr>
            <p:ph type="body" idx="1"/>
          </p:nvPr>
        </p:nvSpPr>
        <p:spPr/>
        <p:txBody>
          <a:bodyPr/>
          <a:lstStyle/>
          <a:p>
            <a:pPr marL="114300" indent="0">
              <a:buNone/>
            </a:pPr>
            <a:r>
              <a:rPr lang="en-US" dirty="0"/>
              <a:t>[</a:t>
            </a:r>
            <a:r>
              <a:rPr lang="en-US" dirty="0" smtClean="0"/>
              <a:t>10] </a:t>
            </a:r>
            <a:r>
              <a:rPr lang="en-US" dirty="0" err="1"/>
              <a:t>Balaji</a:t>
            </a:r>
            <a:r>
              <a:rPr lang="en-US" dirty="0"/>
              <a:t>, Shree Ram, et al. “Cybersecurity challenges and solutions in IOT-based Precision Farming Systems.” </a:t>
            </a:r>
            <a:r>
              <a:rPr lang="en-US" i="1" dirty="0"/>
              <a:t>2023 IEEE 14th Annual Ubiquitous Computing, Electronics &amp;amp; Mobile Communication Conference (UEMCON)</a:t>
            </a:r>
            <a:r>
              <a:rPr lang="en-US" dirty="0"/>
              <a:t>, 12 Oct. 2023, pp. 237–246, https://doi.org/10.1109/uemcon59035.2023.10316154. </a:t>
            </a:r>
          </a:p>
          <a:p>
            <a:pPr marL="114300" indent="0">
              <a:buNone/>
            </a:pPr>
            <a:endParaRPr lang="en-US" dirty="0"/>
          </a:p>
        </p:txBody>
      </p:sp>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61</a:t>
            </a:fld>
            <a:endParaRPr lang="en"/>
          </a:p>
        </p:txBody>
      </p:sp>
    </p:spTree>
    <p:extLst>
      <p:ext uri="{BB962C8B-B14F-4D97-AF65-F5344CB8AC3E}">
        <p14:creationId xmlns:p14="http://schemas.microsoft.com/office/powerpoint/2010/main" val="287404260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Q &amp; A</a:t>
            </a:r>
            <a:endParaRPr/>
          </a:p>
        </p:txBody>
      </p:sp>
      <p:sp>
        <p:nvSpPr>
          <p:cNvPr id="463" name="Google Shape;463;p7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62</a:t>
            </a:fld>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7</a:t>
            </a:fld>
            <a:endParaRPr lang="en"/>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4538" y="309068"/>
            <a:ext cx="5047737" cy="4278172"/>
          </a:xfrm>
          <a:prstGeom prst="rect">
            <a:avLst/>
          </a:prstGeom>
        </p:spPr>
      </p:pic>
    </p:spTree>
    <p:extLst>
      <p:ext uri="{BB962C8B-B14F-4D97-AF65-F5344CB8AC3E}">
        <p14:creationId xmlns:p14="http://schemas.microsoft.com/office/powerpoint/2010/main" val="227743169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Current Best Practices</a:t>
            </a:r>
            <a:endParaRPr/>
          </a:p>
        </p:txBody>
      </p:sp>
      <p:sp>
        <p:nvSpPr>
          <p:cNvPr id="103" name="Google Shape;103;p19"/>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Traditional on-site visits and visual inspections are the primary methods for identifying pests in crops and vineyards but are labor-intensive and prone to error.</a:t>
            </a:r>
            <a:endParaRPr dirty="0"/>
          </a:p>
          <a:p>
            <a:pPr marL="457200" lvl="0" indent="-342900" algn="l" rtl="0">
              <a:spcBef>
                <a:spcPts val="0"/>
              </a:spcBef>
              <a:spcAft>
                <a:spcPts val="0"/>
              </a:spcAft>
              <a:buSzPts val="1800"/>
              <a:buChar char="●"/>
            </a:pPr>
            <a:r>
              <a:rPr lang="en" dirty="0"/>
              <a:t>Manual inspections face challenges such as bias, optical illusions, high labor costs, and inaccuracies leading to financial </a:t>
            </a:r>
            <a:r>
              <a:rPr lang="en" dirty="0" smtClean="0"/>
              <a:t>loss [6].</a:t>
            </a:r>
            <a:endParaRPr dirty="0"/>
          </a:p>
          <a:p>
            <a:pPr marL="457200" lvl="0" indent="-342900" algn="l" rtl="0">
              <a:spcBef>
                <a:spcPts val="0"/>
              </a:spcBef>
              <a:spcAft>
                <a:spcPts val="0"/>
              </a:spcAft>
              <a:buSzPts val="1800"/>
              <a:buChar char="●"/>
            </a:pPr>
            <a:r>
              <a:rPr lang="en" dirty="0"/>
              <a:t>Handheld sensors and lab equipment provide accurate data but increase time and </a:t>
            </a:r>
            <a:r>
              <a:rPr lang="en" dirty="0" smtClean="0"/>
              <a:t>cost.</a:t>
            </a:r>
            <a:endParaRPr dirty="0"/>
          </a:p>
          <a:p>
            <a:pPr marL="457200" lvl="0" indent="-342900" algn="l" rtl="0">
              <a:spcBef>
                <a:spcPts val="0"/>
              </a:spcBef>
              <a:spcAft>
                <a:spcPts val="0"/>
              </a:spcAft>
              <a:buSzPts val="1800"/>
              <a:buChar char="●"/>
            </a:pPr>
            <a:r>
              <a:rPr lang="en" dirty="0"/>
              <a:t>Precision agriculture offers scalable solutions to reduce labor reliance and enhance monitoring, addressing food production challenges.</a:t>
            </a:r>
            <a:endParaRPr dirty="0"/>
          </a:p>
        </p:txBody>
      </p:sp>
      <p:sp>
        <p:nvSpPr>
          <p:cNvPr id="104" name="Google Shape;10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a:t>Current Best Practices</a:t>
            </a:r>
            <a:endParaRPr/>
          </a:p>
        </p:txBody>
      </p:sp>
      <p:sp>
        <p:nvSpPr>
          <p:cNvPr id="110" name="Google Shape;110;p20"/>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dirty="0"/>
              <a:t>At least 10% of global food production is lost annually to plant diseases, worsening food insecurity for over 800 million </a:t>
            </a:r>
            <a:r>
              <a:rPr lang="en" dirty="0" smtClean="0"/>
              <a:t>people [7].</a:t>
            </a:r>
            <a:endParaRPr dirty="0"/>
          </a:p>
          <a:p>
            <a:pPr marL="457200" lvl="0" indent="-342900" algn="l" rtl="0">
              <a:spcBef>
                <a:spcPts val="0"/>
              </a:spcBef>
              <a:spcAft>
                <a:spcPts val="0"/>
              </a:spcAft>
              <a:buSzPts val="1800"/>
              <a:buChar char="●"/>
            </a:pPr>
            <a:r>
              <a:rPr lang="en" dirty="0"/>
              <a:t>Thermal imaging has been used to detect early-stage PM in crops like </a:t>
            </a:r>
            <a:r>
              <a:rPr lang="en" dirty="0" smtClean="0"/>
              <a:t>wheat [2].</a:t>
            </a:r>
            <a:endParaRPr dirty="0"/>
          </a:p>
          <a:p>
            <a:pPr marL="457200" lvl="0" indent="-342900" algn="l" rtl="0">
              <a:spcBef>
                <a:spcPts val="0"/>
              </a:spcBef>
              <a:spcAft>
                <a:spcPts val="0"/>
              </a:spcAft>
              <a:buSzPts val="1800"/>
              <a:buChar char="●"/>
            </a:pPr>
            <a:r>
              <a:rPr lang="en" dirty="0"/>
              <a:t>In grape cultivation, moisture management is critical to prevent mildew caused by environmental factors like temperature and humidity.</a:t>
            </a:r>
            <a:endParaRPr dirty="0"/>
          </a:p>
          <a:p>
            <a:pPr marL="457200" lvl="0" indent="-342900" algn="l" rtl="0">
              <a:spcBef>
                <a:spcPts val="0"/>
              </a:spcBef>
              <a:spcAft>
                <a:spcPts val="0"/>
              </a:spcAft>
              <a:buSzPts val="1800"/>
              <a:buChar char="●"/>
            </a:pPr>
            <a:r>
              <a:rPr lang="en" dirty="0"/>
              <a:t>Vineyard inspections and fungicides are employed to address moisture-induced issues.</a:t>
            </a:r>
            <a:endParaRPr dirty="0"/>
          </a:p>
          <a:p>
            <a:pPr marL="457200" lvl="0" indent="-342900" algn="l" rtl="0">
              <a:spcBef>
                <a:spcPts val="0"/>
              </a:spcBef>
              <a:spcAft>
                <a:spcPts val="0"/>
              </a:spcAft>
              <a:buSzPts val="1800"/>
              <a:buChar char="●"/>
            </a:pPr>
            <a:r>
              <a:rPr lang="en" dirty="0"/>
              <a:t>Growers use pest thresholds to guide intervention decisions and maintain grape quality.</a:t>
            </a:r>
            <a:endParaRPr dirty="0"/>
          </a:p>
        </p:txBody>
      </p:sp>
      <p:sp>
        <p:nvSpPr>
          <p:cNvPr id="111" name="Google Shape;111;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57BB8A"/>
      </a:accent3>
      <a:accent4>
        <a:srgbClr val="78909C"/>
      </a:accent4>
      <a:accent5>
        <a:srgbClr val="607D8B"/>
      </a:accent5>
      <a:accent6>
        <a:srgbClr val="DCE755"/>
      </a:accent6>
      <a:hlink>
        <a:srgbClr val="607D8B"/>
      </a:hlink>
      <a:folHlink>
        <a:srgbClr val="607D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440</TotalTime>
  <Words>4059</Words>
  <Application>Microsoft Office PowerPoint</Application>
  <PresentationFormat>On-screen Show (16:9)</PresentationFormat>
  <Paragraphs>272</Paragraphs>
  <Slides>62</Slides>
  <Notes>59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Cambria Math</vt:lpstr>
      <vt:lpstr>Economica</vt:lpstr>
      <vt:lpstr>Open Sans</vt:lpstr>
      <vt:lpstr>Luxe</vt:lpstr>
      <vt:lpstr>Machine Learning Techniques for the Detection of Powdery Mildew in Vineyards  Michael Acosta</vt:lpstr>
      <vt:lpstr>Institution: California State Polytechnic University, Pomona Date: Fall 2024 Committee Members: Dr. Amar Raheja, Dr. Subodh Bhandari, Dr. Yu Sun </vt:lpstr>
      <vt:lpstr>Presentation Outline</vt:lpstr>
      <vt:lpstr>Introduction</vt:lpstr>
      <vt:lpstr>Literature Survey Highlights</vt:lpstr>
      <vt:lpstr>Powdery Mildew (PM)</vt:lpstr>
      <vt:lpstr>PowerPoint Presentation</vt:lpstr>
      <vt:lpstr>Current Best Practices</vt:lpstr>
      <vt:lpstr>Current Best Practices</vt:lpstr>
      <vt:lpstr>Handheld Proximal Sensors</vt:lpstr>
      <vt:lpstr>Drones and UAVs</vt:lpstr>
      <vt:lpstr>Security Challenges</vt:lpstr>
      <vt:lpstr>Introduction</vt:lpstr>
      <vt:lpstr>Introduction</vt:lpstr>
      <vt:lpstr>Test Plot</vt:lpstr>
      <vt:lpstr>PowerPoint Presentation</vt:lpstr>
      <vt:lpstr>2. Methodology</vt:lpstr>
      <vt:lpstr>Research Goals</vt:lpstr>
      <vt:lpstr>Methodology</vt:lpstr>
      <vt:lpstr>Handheld Camera Collection</vt:lpstr>
      <vt:lpstr>Drone Collection</vt:lpstr>
      <vt:lpstr>Data Collection - Drone</vt:lpstr>
      <vt:lpstr>Pre-processing</vt:lpstr>
      <vt:lpstr>ML Training - YOLO</vt:lpstr>
      <vt:lpstr>CVAT</vt:lpstr>
      <vt:lpstr>PowerPoint Presentation</vt:lpstr>
      <vt:lpstr>ML Training - Handheld Camera</vt:lpstr>
      <vt:lpstr>PowerPoint Presentation</vt:lpstr>
      <vt:lpstr>PowerPoint Presentation</vt:lpstr>
      <vt:lpstr>PowerPoint Presentation</vt:lpstr>
      <vt:lpstr>Any questions so far?</vt:lpstr>
      <vt:lpstr>ML Training - Drone</vt:lpstr>
      <vt:lpstr>PowerPoint Presentation</vt:lpstr>
      <vt:lpstr>PowerPoint Presentation</vt:lpstr>
      <vt:lpstr>PowerPoint Presentation</vt:lpstr>
      <vt:lpstr>Evaluate Model Performance</vt:lpstr>
      <vt:lpstr>Metrics</vt:lpstr>
      <vt:lpstr>3. Results</vt:lpstr>
      <vt:lpstr>Results</vt:lpstr>
      <vt:lpstr>Comparison of Models</vt:lpstr>
      <vt:lpstr>Comparison of Models</vt:lpstr>
      <vt:lpstr>Comparison of Models</vt:lpstr>
      <vt:lpstr>Train/Test with Different Dataset</vt:lpstr>
      <vt:lpstr>Handheld Camera: Test Data</vt:lpstr>
      <vt:lpstr>Bounding Box Collisions</vt:lpstr>
      <vt:lpstr>Distant False Positives</vt:lpstr>
      <vt:lpstr>Drone: Test Data</vt:lpstr>
      <vt:lpstr>PowerPoint Presentation</vt:lpstr>
      <vt:lpstr>Confidence</vt:lpstr>
      <vt:lpstr>True Positive Prediction</vt:lpstr>
      <vt:lpstr>False Positive Prediction</vt:lpstr>
      <vt:lpstr>Comparison</vt:lpstr>
      <vt:lpstr>4. Conclusion</vt:lpstr>
      <vt:lpstr>Discussion</vt:lpstr>
      <vt:lpstr>Discussion</vt:lpstr>
      <vt:lpstr>Conclusion</vt:lpstr>
      <vt:lpstr>Future Work</vt:lpstr>
      <vt:lpstr>Acknowledgements</vt:lpstr>
      <vt:lpstr>References</vt:lpstr>
      <vt:lpstr>References</vt:lpstr>
      <vt:lpstr>References</vt:lpstr>
      <vt:lpstr>Q &amp; 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Techniques for the Detection of Powdery Mildew in Vineyards  Michael Acosta</dc:title>
  <cp:lastModifiedBy>Michael Acosta</cp:lastModifiedBy>
  <cp:revision>18</cp:revision>
  <dcterms:modified xsi:type="dcterms:W3CDTF">2024-12-17T21:12:17Z</dcterms:modified>
</cp:coreProperties>
</file>